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961" r:id="rId2"/>
    <p:sldId id="962" r:id="rId3"/>
    <p:sldId id="934" r:id="rId4"/>
    <p:sldId id="957" r:id="rId5"/>
    <p:sldId id="959" r:id="rId6"/>
    <p:sldId id="935" r:id="rId7"/>
    <p:sldId id="937" r:id="rId8"/>
    <p:sldId id="938" r:id="rId9"/>
    <p:sldId id="941" r:id="rId10"/>
    <p:sldId id="948" r:id="rId11"/>
    <p:sldId id="958" r:id="rId12"/>
    <p:sldId id="960" r:id="rId13"/>
    <p:sldId id="947" r:id="rId14"/>
    <p:sldId id="943" r:id="rId15"/>
    <p:sldId id="944" r:id="rId16"/>
    <p:sldId id="949" r:id="rId17"/>
    <p:sldId id="950" r:id="rId18"/>
    <p:sldId id="955" r:id="rId19"/>
    <p:sldId id="954" r:id="rId20"/>
    <p:sldId id="952" r:id="rId21"/>
    <p:sldId id="953" r:id="rId22"/>
    <p:sldId id="956" r:id="rId23"/>
    <p:sldId id="946" r:id="rId24"/>
    <p:sldId id="945" r:id="rId25"/>
  </p:sldIdLst>
  <p:sldSz cx="12241213" cy="6840538"/>
  <p:notesSz cx="6808788" cy="9940925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105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2118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317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4236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52953" algn="l" defTabSz="122118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63544" algn="l" defTabSz="122118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74134" algn="l" defTabSz="122118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84725" algn="l" defTabSz="122118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8083B10A-8F8C-F54B-81B0-C74E9EF38A7B}">
          <p14:sldIdLst>
            <p14:sldId id="961"/>
            <p14:sldId id="962"/>
            <p14:sldId id="934"/>
            <p14:sldId id="957"/>
            <p14:sldId id="959"/>
            <p14:sldId id="935"/>
            <p14:sldId id="937"/>
            <p14:sldId id="938"/>
            <p14:sldId id="941"/>
            <p14:sldId id="948"/>
            <p14:sldId id="958"/>
            <p14:sldId id="960"/>
            <p14:sldId id="947"/>
            <p14:sldId id="943"/>
            <p14:sldId id="944"/>
            <p14:sldId id="949"/>
            <p14:sldId id="950"/>
            <p14:sldId id="955"/>
            <p14:sldId id="954"/>
            <p14:sldId id="952"/>
            <p14:sldId id="953"/>
            <p14:sldId id="956"/>
            <p14:sldId id="946"/>
            <p14:sldId id="9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5">
          <p15:clr>
            <a:srgbClr val="A4A3A4"/>
          </p15:clr>
        </p15:guide>
        <p15:guide id="4" pos="385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czk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697"/>
    <a:srgbClr val="0000FF"/>
    <a:srgbClr val="285EF8"/>
    <a:srgbClr val="FF7878"/>
    <a:srgbClr val="FFEBE8"/>
    <a:srgbClr val="FFBBBE"/>
    <a:srgbClr val="CE7EA6"/>
    <a:srgbClr val="FFF16D"/>
    <a:srgbClr val="B476A2"/>
    <a:srgbClr val="5B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EA4D1-BF7D-40BE-A35D-6A4B9B59D694}" v="2" dt="2022-02-04T17:08:16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Styl z motywem 1 — ak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 autoAdjust="0"/>
    <p:restoredTop sz="95681" autoAdjust="0"/>
  </p:normalViewPr>
  <p:slideViewPr>
    <p:cSldViewPr>
      <p:cViewPr>
        <p:scale>
          <a:sx n="110" d="100"/>
          <a:sy n="110" d="100"/>
        </p:scale>
        <p:origin x="144" y="184"/>
      </p:cViewPr>
      <p:guideLst>
        <p:guide orient="horz" pos="2160"/>
        <p:guide pos="2880"/>
        <p:guide orient="horz" pos="2155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n Grudzień" userId="75f281ea8af9c561" providerId="Windows Live" clId="Web-{FA0EA4D1-BF7D-40BE-A35D-6A4B9B59D694}"/>
    <pc:docChg chg="modSld">
      <pc:chgData name="Marcin Grudzień" userId="75f281ea8af9c561" providerId="Windows Live" clId="Web-{FA0EA4D1-BF7D-40BE-A35D-6A4B9B59D694}" dt="2022-02-04T17:08:16.622" v="1" actId="20577"/>
      <pc:docMkLst>
        <pc:docMk/>
      </pc:docMkLst>
      <pc:sldChg chg="modSp">
        <pc:chgData name="Marcin Grudzień" userId="75f281ea8af9c561" providerId="Windows Live" clId="Web-{FA0EA4D1-BF7D-40BE-A35D-6A4B9B59D694}" dt="2022-02-04T17:08:16.622" v="1" actId="20577"/>
        <pc:sldMkLst>
          <pc:docMk/>
          <pc:sldMk cId="671914327" sldId="961"/>
        </pc:sldMkLst>
        <pc:spChg chg="mod">
          <ac:chgData name="Marcin Grudzień" userId="75f281ea8af9c561" providerId="Windows Live" clId="Web-{FA0EA4D1-BF7D-40BE-A35D-6A4B9B59D694}" dt="2022-02-04T17:08:16.622" v="1" actId="20577"/>
          <ac:spMkLst>
            <pc:docMk/>
            <pc:sldMk cId="671914327" sldId="961"/>
            <ac:spMk id="2" creationId="{2CD9CC8E-42A4-124E-9D26-8AA9101DD78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cingrudzien\OneDrive\Prezentacje\202202_GoodPracicesWorkshop\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2400"/>
              <a:t>Data downloaded each month in TB</a:t>
            </a:r>
            <a:endParaRPr lang="en-GB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35DC9"/>
            </a:solidFill>
            <a:ln>
              <a:solidFill>
                <a:srgbClr val="4E00CC"/>
              </a:solidFill>
            </a:ln>
            <a:effectLst/>
          </c:spPr>
          <c:invertIfNegative val="0"/>
          <c:cat>
            <c:strRef>
              <c:f>'do tej pory'!$A$1:$A$17</c:f>
              <c:strCache>
                <c:ptCount val="17"/>
                <c:pt idx="0">
                  <c:v>2020-08</c:v>
                </c:pt>
                <c:pt idx="1">
                  <c:v>2020-09</c:v>
                </c:pt>
                <c:pt idx="2">
                  <c:v>2020-10</c:v>
                </c:pt>
                <c:pt idx="3">
                  <c:v>2020-11</c:v>
                </c:pt>
                <c:pt idx="4">
                  <c:v>2020-12</c:v>
                </c:pt>
                <c:pt idx="5">
                  <c:v>2021-01</c:v>
                </c:pt>
                <c:pt idx="6">
                  <c:v>2021-02</c:v>
                </c:pt>
                <c:pt idx="7">
                  <c:v>2021-03</c:v>
                </c:pt>
                <c:pt idx="8">
                  <c:v>2021-04</c:v>
                </c:pt>
                <c:pt idx="9">
                  <c:v>2021-05</c:v>
                </c:pt>
                <c:pt idx="10">
                  <c:v>2021-06</c:v>
                </c:pt>
                <c:pt idx="11">
                  <c:v>2021-07</c:v>
                </c:pt>
                <c:pt idx="12">
                  <c:v>2021-08</c:v>
                </c:pt>
                <c:pt idx="13">
                  <c:v>2021-09</c:v>
                </c:pt>
                <c:pt idx="14">
                  <c:v>2021-10</c:v>
                </c:pt>
                <c:pt idx="15">
                  <c:v>2021-11</c:v>
                </c:pt>
                <c:pt idx="16">
                  <c:v>2021-12</c:v>
                </c:pt>
              </c:strCache>
            </c:strRef>
          </c:cat>
          <c:val>
            <c:numRef>
              <c:f>'do tej pory'!$B$1:$B$17</c:f>
              <c:numCache>
                <c:formatCode>General</c:formatCode>
                <c:ptCount val="17"/>
                <c:pt idx="0">
                  <c:v>68.569999999999993</c:v>
                </c:pt>
                <c:pt idx="1">
                  <c:v>53.89</c:v>
                </c:pt>
                <c:pt idx="2">
                  <c:v>120.35</c:v>
                </c:pt>
                <c:pt idx="3">
                  <c:v>40.56</c:v>
                </c:pt>
                <c:pt idx="4">
                  <c:v>34.15</c:v>
                </c:pt>
                <c:pt idx="5">
                  <c:v>41.88</c:v>
                </c:pt>
                <c:pt idx="6">
                  <c:v>26.38</c:v>
                </c:pt>
                <c:pt idx="7">
                  <c:v>34.9</c:v>
                </c:pt>
                <c:pt idx="8">
                  <c:v>28.45</c:v>
                </c:pt>
                <c:pt idx="9">
                  <c:v>47.48</c:v>
                </c:pt>
                <c:pt idx="10">
                  <c:v>57.8</c:v>
                </c:pt>
                <c:pt idx="11">
                  <c:v>69.540000000000006</c:v>
                </c:pt>
                <c:pt idx="12">
                  <c:v>60.14</c:v>
                </c:pt>
                <c:pt idx="13">
                  <c:v>85.55</c:v>
                </c:pt>
                <c:pt idx="14">
                  <c:v>48.38</c:v>
                </c:pt>
                <c:pt idx="15">
                  <c:v>53.41</c:v>
                </c:pt>
                <c:pt idx="16">
                  <c:v>51.39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03-5C43-95CA-6D96762E3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51035472"/>
        <c:axId val="-486871216"/>
      </c:barChart>
      <c:catAx>
        <c:axId val="-65103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-486871216"/>
        <c:crosses val="autoZero"/>
        <c:auto val="1"/>
        <c:lblAlgn val="ctr"/>
        <c:lblOffset val="100"/>
        <c:noMultiLvlLbl val="0"/>
      </c:catAx>
      <c:valAx>
        <c:axId val="-48687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-65103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567F79-2032-404F-B520-400957DC01D9}" type="doc">
      <dgm:prSet loTypeId="urn:microsoft.com/office/officeart/2005/8/layout/chart3" loCatId="cycle" qsTypeId="urn:microsoft.com/office/officeart/2005/8/quickstyle/simple5" qsCatId="simple" csTypeId="urn:microsoft.com/office/officeart/2005/8/colors/colorful3" csCatId="colorful" phldr="1"/>
      <dgm:spPr/>
    </dgm:pt>
    <dgm:pt modelId="{D5B86B17-9625-4043-8FCF-C4A0DC359696}">
      <dgm:prSet phldrT="[Teks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b="1" noProof="0" dirty="0"/>
            <a:t>Surveyor General of Poland</a:t>
          </a:r>
        </a:p>
        <a:p>
          <a:r>
            <a:rPr lang="en-GB" b="1" noProof="0" dirty="0"/>
            <a:t>(1)</a:t>
          </a:r>
        </a:p>
      </dgm:t>
    </dgm:pt>
    <dgm:pt modelId="{B5CD1FB6-5A2E-414A-8131-460043099D11}" type="parTrans" cxnId="{1FC38A91-E910-44AD-8F8A-EAD142C829E2}">
      <dgm:prSet/>
      <dgm:spPr/>
      <dgm:t>
        <a:bodyPr/>
        <a:lstStyle/>
        <a:p>
          <a:endParaRPr lang="pl-PL"/>
        </a:p>
      </dgm:t>
    </dgm:pt>
    <dgm:pt modelId="{27115673-0F32-4C79-9A83-CA44B882EB8F}" type="sibTrans" cxnId="{1FC38A91-E910-44AD-8F8A-EAD142C829E2}">
      <dgm:prSet/>
      <dgm:spPr/>
      <dgm:t>
        <a:bodyPr/>
        <a:lstStyle/>
        <a:p>
          <a:endParaRPr lang="pl-PL"/>
        </a:p>
      </dgm:t>
    </dgm:pt>
    <dgm:pt modelId="{120A73A4-62B8-4B2E-A0E9-7324149F5FDB}">
      <dgm:prSet phldrT="[Teks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b="1" noProof="0" dirty="0"/>
            <a:t>Voivodship Marshal</a:t>
          </a:r>
        </a:p>
        <a:p>
          <a:r>
            <a:rPr lang="en-GB" b="1" noProof="0" dirty="0"/>
            <a:t>(16)</a:t>
          </a:r>
        </a:p>
      </dgm:t>
    </dgm:pt>
    <dgm:pt modelId="{91F870D9-51F2-4932-8A1C-A1020EDF96C0}" type="parTrans" cxnId="{0DCF93EE-BCDC-40DE-A61F-8B688EEAC89D}">
      <dgm:prSet/>
      <dgm:spPr/>
      <dgm:t>
        <a:bodyPr/>
        <a:lstStyle/>
        <a:p>
          <a:endParaRPr lang="pl-PL"/>
        </a:p>
      </dgm:t>
    </dgm:pt>
    <dgm:pt modelId="{0B902CAF-6501-4F6E-B15A-F50BBA143A3F}" type="sibTrans" cxnId="{0DCF93EE-BCDC-40DE-A61F-8B688EEAC89D}">
      <dgm:prSet/>
      <dgm:spPr/>
      <dgm:t>
        <a:bodyPr/>
        <a:lstStyle/>
        <a:p>
          <a:endParaRPr lang="pl-PL"/>
        </a:p>
      </dgm:t>
    </dgm:pt>
    <dgm:pt modelId="{17DF6036-C0D4-459D-9B92-DCE63E11D6A6}">
      <dgm:prSet phldrT="[Tekst]"/>
      <dgm:spPr>
        <a:solidFill>
          <a:schemeClr val="tx2"/>
        </a:solidFill>
      </dgm:spPr>
      <dgm:t>
        <a:bodyPr/>
        <a:lstStyle/>
        <a:p>
          <a:r>
            <a:rPr lang="en-GB" b="1" noProof="0" dirty="0"/>
            <a:t>Head of county (380)</a:t>
          </a:r>
        </a:p>
      </dgm:t>
    </dgm:pt>
    <dgm:pt modelId="{A441C83D-4B35-4F10-B08A-823B77DF0740}" type="parTrans" cxnId="{EF9C2E34-FC71-431C-BA32-E90ACE136BFD}">
      <dgm:prSet/>
      <dgm:spPr/>
      <dgm:t>
        <a:bodyPr/>
        <a:lstStyle/>
        <a:p>
          <a:endParaRPr lang="pl-PL"/>
        </a:p>
      </dgm:t>
    </dgm:pt>
    <dgm:pt modelId="{8B96C4DA-4E91-4119-A938-2A3A24FC9B72}" type="sibTrans" cxnId="{EF9C2E34-FC71-431C-BA32-E90ACE136BFD}">
      <dgm:prSet/>
      <dgm:spPr/>
      <dgm:t>
        <a:bodyPr/>
        <a:lstStyle/>
        <a:p>
          <a:endParaRPr lang="pl-PL"/>
        </a:p>
      </dgm:t>
    </dgm:pt>
    <dgm:pt modelId="{8D5D018E-87C9-48C4-B42D-35EE3A48094D}" type="pres">
      <dgm:prSet presAssocID="{4E567F79-2032-404F-B520-400957DC01D9}" presName="compositeShape" presStyleCnt="0">
        <dgm:presLayoutVars>
          <dgm:chMax val="7"/>
          <dgm:dir/>
          <dgm:resizeHandles val="exact"/>
        </dgm:presLayoutVars>
      </dgm:prSet>
      <dgm:spPr/>
    </dgm:pt>
    <dgm:pt modelId="{0F955C79-E1DC-4C68-9CDF-10FF3F335CA5}" type="pres">
      <dgm:prSet presAssocID="{4E567F79-2032-404F-B520-400957DC01D9}" presName="wedge1" presStyleLbl="node1" presStyleIdx="0" presStyleCnt="3" custLinFactNeighborX="-2492" custLinFactNeighborY="301"/>
      <dgm:spPr/>
    </dgm:pt>
    <dgm:pt modelId="{BB2897DC-5E44-4F29-84A6-6EFD904A4416}" type="pres">
      <dgm:prSet presAssocID="{4E567F79-2032-404F-B520-400957DC01D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2ADA18F-5274-45DD-8DB5-1429DFF9F99D}" type="pres">
      <dgm:prSet presAssocID="{4E567F79-2032-404F-B520-400957DC01D9}" presName="wedge2" presStyleLbl="node1" presStyleIdx="1" presStyleCnt="3" custLinFactNeighborX="2663" custLinFactNeighborY="-2675"/>
      <dgm:spPr/>
    </dgm:pt>
    <dgm:pt modelId="{CA08AFE5-5ED3-4CE3-BAEC-DDB6D55AD9D6}" type="pres">
      <dgm:prSet presAssocID="{4E567F79-2032-404F-B520-400957DC01D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12B8B4F-39D5-460C-943B-F09CB9F498F9}" type="pres">
      <dgm:prSet presAssocID="{4E567F79-2032-404F-B520-400957DC01D9}" presName="wedge3" presStyleLbl="node1" presStyleIdx="2" presStyleCnt="3" custLinFactNeighborX="2663" custLinFactNeighborY="-2675"/>
      <dgm:spPr/>
    </dgm:pt>
    <dgm:pt modelId="{712B1229-6824-46F8-98B8-5043ED1C27A7}" type="pres">
      <dgm:prSet presAssocID="{4E567F79-2032-404F-B520-400957DC01D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6A1C11-F406-4FFC-A70F-86E397738C3C}" type="presOf" srcId="{120A73A4-62B8-4B2E-A0E9-7324149F5FDB}" destId="{72ADA18F-5274-45DD-8DB5-1429DFF9F99D}" srcOrd="0" destOrd="0" presId="urn:microsoft.com/office/officeart/2005/8/layout/chart3"/>
    <dgm:cxn modelId="{E845D41A-C177-4EDF-9E9E-4A7C40CA8D79}" type="presOf" srcId="{17DF6036-C0D4-459D-9B92-DCE63E11D6A6}" destId="{712B1229-6824-46F8-98B8-5043ED1C27A7}" srcOrd="1" destOrd="0" presId="urn:microsoft.com/office/officeart/2005/8/layout/chart3"/>
    <dgm:cxn modelId="{DD9E6A31-29B6-4003-877E-257409125F35}" type="presOf" srcId="{D5B86B17-9625-4043-8FCF-C4A0DC359696}" destId="{BB2897DC-5E44-4F29-84A6-6EFD904A4416}" srcOrd="1" destOrd="0" presId="urn:microsoft.com/office/officeart/2005/8/layout/chart3"/>
    <dgm:cxn modelId="{EF9C2E34-FC71-431C-BA32-E90ACE136BFD}" srcId="{4E567F79-2032-404F-B520-400957DC01D9}" destId="{17DF6036-C0D4-459D-9B92-DCE63E11D6A6}" srcOrd="2" destOrd="0" parTransId="{A441C83D-4B35-4F10-B08A-823B77DF0740}" sibTransId="{8B96C4DA-4E91-4119-A938-2A3A24FC9B72}"/>
    <dgm:cxn modelId="{E8116559-00DD-4A96-AC54-DC99D024E4EB}" type="presOf" srcId="{120A73A4-62B8-4B2E-A0E9-7324149F5FDB}" destId="{CA08AFE5-5ED3-4CE3-BAEC-DDB6D55AD9D6}" srcOrd="1" destOrd="0" presId="urn:microsoft.com/office/officeart/2005/8/layout/chart3"/>
    <dgm:cxn modelId="{A82BED5E-22F2-4E9A-A201-A3D3E1F5D8A9}" type="presOf" srcId="{17DF6036-C0D4-459D-9B92-DCE63E11D6A6}" destId="{C12B8B4F-39D5-460C-943B-F09CB9F498F9}" srcOrd="0" destOrd="0" presId="urn:microsoft.com/office/officeart/2005/8/layout/chart3"/>
    <dgm:cxn modelId="{6CF5BB78-6205-46D8-B889-63F4376CBA7A}" type="presOf" srcId="{4E567F79-2032-404F-B520-400957DC01D9}" destId="{8D5D018E-87C9-48C4-B42D-35EE3A48094D}" srcOrd="0" destOrd="0" presId="urn:microsoft.com/office/officeart/2005/8/layout/chart3"/>
    <dgm:cxn modelId="{1FC38A91-E910-44AD-8F8A-EAD142C829E2}" srcId="{4E567F79-2032-404F-B520-400957DC01D9}" destId="{D5B86B17-9625-4043-8FCF-C4A0DC359696}" srcOrd="0" destOrd="0" parTransId="{B5CD1FB6-5A2E-414A-8131-460043099D11}" sibTransId="{27115673-0F32-4C79-9A83-CA44B882EB8F}"/>
    <dgm:cxn modelId="{27135B9C-AFC2-4C9D-A928-F2876B2E3B27}" type="presOf" srcId="{D5B86B17-9625-4043-8FCF-C4A0DC359696}" destId="{0F955C79-E1DC-4C68-9CDF-10FF3F335CA5}" srcOrd="0" destOrd="0" presId="urn:microsoft.com/office/officeart/2005/8/layout/chart3"/>
    <dgm:cxn modelId="{0DCF93EE-BCDC-40DE-A61F-8B688EEAC89D}" srcId="{4E567F79-2032-404F-B520-400957DC01D9}" destId="{120A73A4-62B8-4B2E-A0E9-7324149F5FDB}" srcOrd="1" destOrd="0" parTransId="{91F870D9-51F2-4932-8A1C-A1020EDF96C0}" sibTransId="{0B902CAF-6501-4F6E-B15A-F50BBA143A3F}"/>
    <dgm:cxn modelId="{937DE19C-10BD-40BF-A5D6-CB990A11E833}" type="presParOf" srcId="{8D5D018E-87C9-48C4-B42D-35EE3A48094D}" destId="{0F955C79-E1DC-4C68-9CDF-10FF3F335CA5}" srcOrd="0" destOrd="0" presId="urn:microsoft.com/office/officeart/2005/8/layout/chart3"/>
    <dgm:cxn modelId="{E80CB285-180E-41D6-B59B-9F2CC8507565}" type="presParOf" srcId="{8D5D018E-87C9-48C4-B42D-35EE3A48094D}" destId="{BB2897DC-5E44-4F29-84A6-6EFD904A4416}" srcOrd="1" destOrd="0" presId="urn:microsoft.com/office/officeart/2005/8/layout/chart3"/>
    <dgm:cxn modelId="{D9377792-A227-4571-8235-F91B91233A23}" type="presParOf" srcId="{8D5D018E-87C9-48C4-B42D-35EE3A48094D}" destId="{72ADA18F-5274-45DD-8DB5-1429DFF9F99D}" srcOrd="2" destOrd="0" presId="urn:microsoft.com/office/officeart/2005/8/layout/chart3"/>
    <dgm:cxn modelId="{1CD971C8-83C2-4B05-B8DE-01A56D264660}" type="presParOf" srcId="{8D5D018E-87C9-48C4-B42D-35EE3A48094D}" destId="{CA08AFE5-5ED3-4CE3-BAEC-DDB6D55AD9D6}" srcOrd="3" destOrd="0" presId="urn:microsoft.com/office/officeart/2005/8/layout/chart3"/>
    <dgm:cxn modelId="{2CC5568A-4951-4D90-8A75-BB09D597FEBB}" type="presParOf" srcId="{8D5D018E-87C9-48C4-B42D-35EE3A48094D}" destId="{C12B8B4F-39D5-460C-943B-F09CB9F498F9}" srcOrd="4" destOrd="0" presId="urn:microsoft.com/office/officeart/2005/8/layout/chart3"/>
    <dgm:cxn modelId="{F1D0B146-3EB4-4DF9-873D-D7F0DF742DB1}" type="presParOf" srcId="{8D5D018E-87C9-48C4-B42D-35EE3A48094D}" destId="{712B1229-6824-46F8-98B8-5043ED1C27A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55C79-E1DC-4C68-9CDF-10FF3F335CA5}">
      <dsp:nvSpPr>
        <dsp:cNvPr id="0" name=""/>
        <dsp:cNvSpPr/>
      </dsp:nvSpPr>
      <dsp:spPr>
        <a:xfrm>
          <a:off x="2432199" y="357664"/>
          <a:ext cx="4290238" cy="4290238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noProof="0" dirty="0"/>
            <a:t>Surveyor General of Poland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noProof="0" dirty="0"/>
            <a:t>(1)</a:t>
          </a:r>
        </a:p>
      </dsp:txBody>
      <dsp:txXfrm>
        <a:off x="4764761" y="1149316"/>
        <a:ext cx="1455616" cy="1430079"/>
      </dsp:txXfrm>
    </dsp:sp>
    <dsp:sp modelId="{72ADA18F-5274-45DD-8DB5-1429DFF9F99D}">
      <dsp:nvSpPr>
        <dsp:cNvPr id="0" name=""/>
        <dsp:cNvSpPr/>
      </dsp:nvSpPr>
      <dsp:spPr>
        <a:xfrm>
          <a:off x="2432209" y="357673"/>
          <a:ext cx="4290238" cy="4290238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noProof="0" dirty="0"/>
            <a:t>Voivodship Marshal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noProof="0" dirty="0"/>
            <a:t>(16)</a:t>
          </a:r>
        </a:p>
      </dsp:txBody>
      <dsp:txXfrm>
        <a:off x="3606918" y="3064609"/>
        <a:ext cx="1940822" cy="1327931"/>
      </dsp:txXfrm>
    </dsp:sp>
    <dsp:sp modelId="{C12B8B4F-39D5-460C-943B-F09CB9F498F9}">
      <dsp:nvSpPr>
        <dsp:cNvPr id="0" name=""/>
        <dsp:cNvSpPr/>
      </dsp:nvSpPr>
      <dsp:spPr>
        <a:xfrm>
          <a:off x="2432209" y="357673"/>
          <a:ext cx="4290238" cy="4290238"/>
        </a:xfrm>
        <a:prstGeom prst="pie">
          <a:avLst>
            <a:gd name="adj1" fmla="val 9000000"/>
            <a:gd name="adj2" fmla="val 16200000"/>
          </a:avLst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noProof="0" dirty="0"/>
            <a:t>Head of county (380)</a:t>
          </a:r>
        </a:p>
      </dsp:txBody>
      <dsp:txXfrm>
        <a:off x="2891878" y="1200398"/>
        <a:ext cx="1455616" cy="1430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217" cy="497127"/>
          </a:xfrm>
          <a:prstGeom prst="rect">
            <a:avLst/>
          </a:prstGeom>
        </p:spPr>
        <p:txBody>
          <a:bodyPr vert="horz" lIns="91870" tIns="45935" rIns="91870" bIns="4593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5981" y="0"/>
            <a:ext cx="2951217" cy="497127"/>
          </a:xfrm>
          <a:prstGeom prst="rect">
            <a:avLst/>
          </a:prstGeom>
        </p:spPr>
        <p:txBody>
          <a:bodyPr vert="horz" lIns="91870" tIns="45935" rIns="91870" bIns="4593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F9732C6-5EE3-4023-AFF6-319AAE8CC246}" type="datetimeFigureOut">
              <a:rPr lang="en-GB"/>
              <a:pPr>
                <a:defRPr/>
              </a:pPr>
              <a:t>07/02/2022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4538"/>
            <a:ext cx="6672262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70" tIns="45935" rIns="91870" bIns="45935" rtlCol="0" anchor="ctr"/>
          <a:lstStyle/>
          <a:p>
            <a:pPr lvl="0"/>
            <a:endParaRPr lang="en-GB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0562" y="4721900"/>
            <a:ext cx="5447666" cy="4474136"/>
          </a:xfrm>
          <a:prstGeom prst="rect">
            <a:avLst/>
          </a:prstGeom>
        </p:spPr>
        <p:txBody>
          <a:bodyPr vert="horz" lIns="91870" tIns="45935" rIns="91870" bIns="45935" rtlCol="0">
            <a:normAutofit/>
          </a:bodyPr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  <a:endParaRPr lang="en-GB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42200"/>
            <a:ext cx="2951217" cy="497126"/>
          </a:xfrm>
          <a:prstGeom prst="rect">
            <a:avLst/>
          </a:prstGeom>
        </p:spPr>
        <p:txBody>
          <a:bodyPr vert="horz" lIns="91870" tIns="45935" rIns="91870" bIns="4593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5981" y="9442200"/>
            <a:ext cx="2951217" cy="497126"/>
          </a:xfrm>
          <a:prstGeom prst="rect">
            <a:avLst/>
          </a:prstGeom>
        </p:spPr>
        <p:txBody>
          <a:bodyPr vert="horz" lIns="91870" tIns="45935" rIns="91870" bIns="4593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49C820E-A017-43E6-AEB5-72B5AF6D92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431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10591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21181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31772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42362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52953" algn="l" defTabSz="1221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63544" algn="l" defTabSz="1221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74134" algn="l" defTabSz="1221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84725" algn="l" defTabSz="122118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02267-8D89-4D49-8339-FC8D644EBC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02267-8D89-4D49-8339-FC8D644EBC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614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02267-8D89-4D49-8339-FC8D644EBC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2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02267-8D89-4D49-8339-FC8D644EBC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7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9C820E-A017-43E6-AEB5-72B5AF6D928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2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8091" y="2125010"/>
            <a:ext cx="10405031" cy="1466282"/>
          </a:xfrm>
        </p:spPr>
        <p:txBody>
          <a:bodyPr/>
          <a:lstStyle>
            <a:lvl1pPr>
              <a:defRPr sz="56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36182" y="3876305"/>
            <a:ext cx="8568849" cy="1748137"/>
          </a:xfrm>
        </p:spPr>
        <p:txBody>
          <a:bodyPr/>
          <a:lstStyle>
            <a:lvl1pPr marL="0" indent="0" algn="ctr">
              <a:buNone/>
              <a:defRPr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  <a:lvl2pPr marL="61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1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42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52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6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74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8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ACD7E-9CA6-4D84-AC2D-256D4C888850}" type="datetime4">
              <a:rPr lang="pl-PL" smtClean="0"/>
              <a:t>7 lutego 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71BE2-E29B-4A74-B61B-63AD4E09E0C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F80A2-7C19-422C-A0BE-FF70C82D3D95}" type="datetime4">
              <a:rPr lang="pl-PL" smtClean="0"/>
              <a:t>7 lutego 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8A12D-C45E-4116-ABFD-23016FEFB7D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74879" y="1050064"/>
            <a:ext cx="2754273" cy="5060509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12060" y="1050064"/>
            <a:ext cx="8058799" cy="5060509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AA049-DA9C-4617-9293-91CA439F4D37}" type="datetime4">
              <a:rPr lang="pl-PL" smtClean="0"/>
              <a:t>7 lutego 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2C844-94EA-4269-B0CF-815F04137E2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612060" y="6340167"/>
            <a:ext cx="1266626" cy="36419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07F26-C4D2-42E1-A8CE-CBAE95BD3E1F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>
          <a:xfrm>
            <a:off x="2456751" y="6340167"/>
            <a:ext cx="8290447" cy="36419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036227" y="6340167"/>
            <a:ext cx="592933" cy="36419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B8314-00D9-41C6-80EB-9021E2BF1F31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CA61-4E50-446A-AF33-C6082833AEE5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5A1F5-510B-43E5-8CD7-A93D3105A1AF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6978" y="4395687"/>
            <a:ext cx="10405031" cy="1358607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6978" y="2899318"/>
            <a:ext cx="10405031" cy="149636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059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118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317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4236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529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635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741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84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612070" y="6340167"/>
            <a:ext cx="1364385" cy="36419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C3D0C-5DD0-4B68-91CE-491C17ACC5F2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2072081" y="6340167"/>
            <a:ext cx="8675110" cy="36419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8AC5A-000E-4D53-9AF6-E2A1864FEDBC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12061" y="1596134"/>
            <a:ext cx="5406536" cy="4514439"/>
          </a:xfrm>
        </p:spPr>
        <p:txBody>
          <a:bodyPr/>
          <a:lstStyle>
            <a:lvl1pPr>
              <a:defRPr sz="37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32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27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22616" y="1596134"/>
            <a:ext cx="5406536" cy="4514439"/>
          </a:xfrm>
        </p:spPr>
        <p:txBody>
          <a:bodyPr/>
          <a:lstStyle>
            <a:lvl1pPr>
              <a:defRPr sz="37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32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27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24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24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4282A-E3B0-4B0B-90FC-D89F3EDC15DD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BE093-BA7C-4908-94F7-23E5E832A699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12060" y="1050058"/>
            <a:ext cx="5408662" cy="111928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591" indent="0">
              <a:buNone/>
              <a:defRPr sz="2700" b="1"/>
            </a:lvl2pPr>
            <a:lvl3pPr marL="1221181" indent="0">
              <a:buNone/>
              <a:defRPr sz="2400" b="1"/>
            </a:lvl3pPr>
            <a:lvl4pPr marL="1831772" indent="0">
              <a:buNone/>
              <a:defRPr sz="2100" b="1"/>
            </a:lvl4pPr>
            <a:lvl5pPr marL="2442362" indent="0">
              <a:buNone/>
              <a:defRPr sz="2100" b="1"/>
            </a:lvl5pPr>
            <a:lvl6pPr marL="3052953" indent="0">
              <a:buNone/>
              <a:defRPr sz="2100" b="1"/>
            </a:lvl6pPr>
            <a:lvl7pPr marL="3663544" indent="0">
              <a:buNone/>
              <a:defRPr sz="2100" b="1"/>
            </a:lvl7pPr>
            <a:lvl8pPr marL="4274134" indent="0">
              <a:buNone/>
              <a:defRPr sz="2100" b="1"/>
            </a:lvl8pPr>
            <a:lvl9pPr marL="4884725" indent="0">
              <a:buNone/>
              <a:defRPr sz="21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2060" y="2169337"/>
            <a:ext cx="5408662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218376" y="1050058"/>
            <a:ext cx="5410786" cy="111928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0591" indent="0">
              <a:buNone/>
              <a:defRPr sz="2700" b="1"/>
            </a:lvl2pPr>
            <a:lvl3pPr marL="1221181" indent="0">
              <a:buNone/>
              <a:defRPr sz="2400" b="1"/>
            </a:lvl3pPr>
            <a:lvl4pPr marL="1831772" indent="0">
              <a:buNone/>
              <a:defRPr sz="2100" b="1"/>
            </a:lvl4pPr>
            <a:lvl5pPr marL="2442362" indent="0">
              <a:buNone/>
              <a:defRPr sz="2100" b="1"/>
            </a:lvl5pPr>
            <a:lvl6pPr marL="3052953" indent="0">
              <a:buNone/>
              <a:defRPr sz="2100" b="1"/>
            </a:lvl6pPr>
            <a:lvl7pPr marL="3663544" indent="0">
              <a:buNone/>
              <a:defRPr sz="2100" b="1"/>
            </a:lvl7pPr>
            <a:lvl8pPr marL="4274134" indent="0">
              <a:buNone/>
              <a:defRPr sz="2100" b="1"/>
            </a:lvl8pPr>
            <a:lvl9pPr marL="4884725" indent="0">
              <a:buNone/>
              <a:defRPr sz="2100" b="1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218376" y="2169337"/>
            <a:ext cx="5410786" cy="394122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23C67-D275-4BEB-A44B-C64EC9D9AC7C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4CF5D-6725-4AA6-AB09-748858E1B42A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AEE0C-DDD7-4970-AB51-154C39571DDF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2E7F8-A9BF-4C6C-BABA-E998B01C18C8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BC4A1-4F20-4A34-9BD7-07D1CA4BC44E}" type="datetime4">
              <a:rPr lang="pl-PL" smtClean="0"/>
              <a:t>7 lutego 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7CC86-9F66-4EB5-BA4B-4C44F58607A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5912" y="1050056"/>
            <a:ext cx="4027275" cy="1087267"/>
          </a:xfrm>
        </p:spPr>
        <p:txBody>
          <a:bodyPr/>
          <a:lstStyle>
            <a:lvl1pPr algn="ctr">
              <a:defRPr sz="27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85980" y="1050064"/>
            <a:ext cx="6843178" cy="506050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12070" y="2199256"/>
            <a:ext cx="4027275" cy="3911314"/>
          </a:xfrm>
        </p:spPr>
        <p:txBody>
          <a:bodyPr/>
          <a:lstStyle>
            <a:lvl1pPr marL="0" indent="0">
              <a:buNone/>
              <a:defRPr sz="1900"/>
            </a:lvl1pPr>
            <a:lvl2pPr marL="610591" indent="0">
              <a:buNone/>
              <a:defRPr sz="1600"/>
            </a:lvl2pPr>
            <a:lvl3pPr marL="1221181" indent="0">
              <a:buNone/>
              <a:defRPr sz="1300"/>
            </a:lvl3pPr>
            <a:lvl4pPr marL="1831772" indent="0">
              <a:buNone/>
              <a:defRPr sz="1200"/>
            </a:lvl4pPr>
            <a:lvl5pPr marL="2442362" indent="0">
              <a:buNone/>
              <a:defRPr sz="1200"/>
            </a:lvl5pPr>
            <a:lvl6pPr marL="3052953" indent="0">
              <a:buNone/>
              <a:defRPr sz="1200"/>
            </a:lvl6pPr>
            <a:lvl7pPr marL="3663544" indent="0">
              <a:buNone/>
              <a:defRPr sz="1200"/>
            </a:lvl7pPr>
            <a:lvl8pPr marL="4274134" indent="0">
              <a:buNone/>
              <a:defRPr sz="1200"/>
            </a:lvl8pPr>
            <a:lvl9pPr marL="4884725" indent="0">
              <a:buNone/>
              <a:defRPr sz="12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7E862-FC86-4C05-9C46-950D4D60BE36}" type="datetime4">
              <a:rPr lang="pl-PL" smtClean="0"/>
              <a:t>7 lutego 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D84CE-4F33-4946-97B8-0D277CE6719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99363" y="4788376"/>
            <a:ext cx="7344728" cy="56529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99363" y="1050056"/>
            <a:ext cx="7344728" cy="3665482"/>
          </a:xfrm>
        </p:spPr>
        <p:txBody>
          <a:bodyPr/>
          <a:lstStyle>
            <a:lvl1pPr marL="0" indent="0">
              <a:buNone/>
              <a:defRPr sz="4300"/>
            </a:lvl1pPr>
            <a:lvl2pPr marL="610591" indent="0">
              <a:buNone/>
              <a:defRPr sz="3700"/>
            </a:lvl2pPr>
            <a:lvl3pPr marL="1221181" indent="0">
              <a:buNone/>
              <a:defRPr sz="3200"/>
            </a:lvl3pPr>
            <a:lvl4pPr marL="1831772" indent="0">
              <a:buNone/>
              <a:defRPr sz="2700"/>
            </a:lvl4pPr>
            <a:lvl5pPr marL="2442362" indent="0">
              <a:buNone/>
              <a:defRPr sz="2700"/>
            </a:lvl5pPr>
            <a:lvl6pPr marL="3052953" indent="0">
              <a:buNone/>
              <a:defRPr sz="2700"/>
            </a:lvl6pPr>
            <a:lvl7pPr marL="3663544" indent="0">
              <a:buNone/>
              <a:defRPr sz="2700"/>
            </a:lvl7pPr>
            <a:lvl8pPr marL="4274134" indent="0">
              <a:buNone/>
              <a:defRPr sz="2700"/>
            </a:lvl8pPr>
            <a:lvl9pPr marL="4884725" indent="0">
              <a:buNone/>
              <a:defRPr sz="27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99363" y="5353672"/>
            <a:ext cx="7344728" cy="802813"/>
          </a:xfrm>
        </p:spPr>
        <p:txBody>
          <a:bodyPr/>
          <a:lstStyle>
            <a:lvl1pPr marL="0" indent="0">
              <a:buNone/>
              <a:defRPr sz="1900"/>
            </a:lvl1pPr>
            <a:lvl2pPr marL="610591" indent="0">
              <a:buNone/>
              <a:defRPr sz="1600"/>
            </a:lvl2pPr>
            <a:lvl3pPr marL="1221181" indent="0">
              <a:buNone/>
              <a:defRPr sz="1300"/>
            </a:lvl3pPr>
            <a:lvl4pPr marL="1831772" indent="0">
              <a:buNone/>
              <a:defRPr sz="1200"/>
            </a:lvl4pPr>
            <a:lvl5pPr marL="2442362" indent="0">
              <a:buNone/>
              <a:defRPr sz="1200"/>
            </a:lvl5pPr>
            <a:lvl6pPr marL="3052953" indent="0">
              <a:buNone/>
              <a:defRPr sz="1200"/>
            </a:lvl6pPr>
            <a:lvl7pPr marL="3663544" indent="0">
              <a:buNone/>
              <a:defRPr sz="1200"/>
            </a:lvl7pPr>
            <a:lvl8pPr marL="4274134" indent="0">
              <a:buNone/>
              <a:defRPr sz="1200"/>
            </a:lvl8pPr>
            <a:lvl9pPr marL="4884725" indent="0">
              <a:buNone/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90E70-11DA-44B2-B199-706059F6A0C8}" type="datetime4">
              <a:rPr lang="pl-PL" smtClean="0"/>
              <a:t>7 lutego 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765A4-DF2B-4FAB-9AE8-8FCA1E66BA2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Obraz 6" descr="Tło prezentacja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12241213" cy="684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2072083" y="115593"/>
            <a:ext cx="6362881" cy="790146"/>
          </a:xfrm>
          <a:prstGeom prst="rect">
            <a:avLst/>
          </a:prstGeom>
        </p:spPr>
        <p:txBody>
          <a:bodyPr vert="horz" lIns="122118" tIns="61059" rIns="122118" bIns="61059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12061" y="1596134"/>
            <a:ext cx="11017092" cy="4514439"/>
          </a:xfrm>
          <a:prstGeom prst="rect">
            <a:avLst/>
          </a:prstGeom>
        </p:spPr>
        <p:txBody>
          <a:bodyPr vert="horz" lIns="122118" tIns="61059" rIns="122118" bIns="61059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12060" y="6340167"/>
            <a:ext cx="1266626" cy="364196"/>
          </a:xfrm>
          <a:prstGeom prst="rect">
            <a:avLst/>
          </a:prstGeom>
        </p:spPr>
        <p:txBody>
          <a:bodyPr vert="horz" lIns="122118" tIns="61059" rIns="122118" bIns="61059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AE6AB91-10E8-4C97-B2AF-E96081367872}" type="datetime4">
              <a:rPr lang="pl-PL" smtClean="0"/>
              <a:t>7 lutego 2022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2456751" y="6340167"/>
            <a:ext cx="8290447" cy="364196"/>
          </a:xfrm>
          <a:prstGeom prst="rect">
            <a:avLst/>
          </a:prstGeom>
        </p:spPr>
        <p:txBody>
          <a:bodyPr vert="horz" lIns="122118" tIns="61059" rIns="122118" bIns="61059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 dirty="0" smtClean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pl-PL"/>
              <a:t>Zmiany w Prawie geodezyjnym i kartograficznym i innych przepisach, Warszawa - 11 września 2020 r.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1036227" y="6340167"/>
            <a:ext cx="592933" cy="364196"/>
          </a:xfrm>
          <a:prstGeom prst="rect">
            <a:avLst/>
          </a:prstGeom>
        </p:spPr>
        <p:txBody>
          <a:bodyPr vert="horz" lIns="122118" tIns="61059" rIns="122118" bIns="61059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1318A77-9070-4715-8A0A-0BAD7461A59B}" type="slidenum">
              <a:rPr lang="pl-PL"/>
              <a:pPr>
                <a:defRPr/>
              </a:pPr>
              <a:t>‹#›</a:t>
            </a:fld>
            <a:endParaRPr lang="pl-PL" dirty="0"/>
          </a:p>
        </p:txBody>
      </p:sp>
      <p:cxnSp>
        <p:nvCxnSpPr>
          <p:cNvPr id="10" name="Łącznik prosty 9"/>
          <p:cNvCxnSpPr/>
          <p:nvPr/>
        </p:nvCxnSpPr>
        <p:spPr>
          <a:xfrm>
            <a:off x="240323" y="931073"/>
            <a:ext cx="11760582" cy="0"/>
          </a:xfrm>
          <a:prstGeom prst="line">
            <a:avLst/>
          </a:prstGeom>
          <a:ln w="31750" cap="rnd">
            <a:gradFill>
              <a:gsLst>
                <a:gs pos="0">
                  <a:srgbClr val="000082">
                    <a:alpha val="66000"/>
                  </a:srgbClr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Obraz 10" descr="Logo GUGiK Nowe - PL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522" y="115599"/>
            <a:ext cx="1638538" cy="6761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2" r:id="rId3"/>
    <p:sldLayoutId id="2147483658" r:id="rId4"/>
    <p:sldLayoutId id="2147483657" r:id="rId5"/>
    <p:sldLayoutId id="2147483656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3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17375E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5pPr>
      <a:lvl6pPr marL="610591"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6pPr>
      <a:lvl7pPr marL="1221181"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7pPr>
      <a:lvl8pPr marL="1831772"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8pPr>
      <a:lvl9pPr marL="2442362" algn="ctr" rtl="0" fontAlgn="base">
        <a:spcBef>
          <a:spcPct val="0"/>
        </a:spcBef>
        <a:spcAft>
          <a:spcPct val="0"/>
        </a:spcAft>
        <a:defRPr sz="4300" b="1">
          <a:solidFill>
            <a:srgbClr val="17375E"/>
          </a:solidFill>
          <a:latin typeface="Calibri" pitchFamily="34" charset="0"/>
        </a:defRPr>
      </a:lvl9pPr>
    </p:titleStyle>
    <p:bodyStyle>
      <a:lvl1pPr marL="457943" indent="-457943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7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17375E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n-lt"/>
          <a:ea typeface="+mn-ea"/>
          <a:cs typeface="+mn-cs"/>
        </a:defRPr>
      </a:lvl1pPr>
      <a:lvl2pPr marL="992210" indent="-381619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6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376092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n-lt"/>
          <a:ea typeface="+mn-ea"/>
          <a:cs typeface="+mn-cs"/>
        </a:defRPr>
      </a:lvl2pPr>
      <a:lvl3pPr marL="1526477" indent="-30529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558ED5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n-lt"/>
          <a:ea typeface="+mn-ea"/>
          <a:cs typeface="+mn-cs"/>
        </a:defRPr>
      </a:lvl3pPr>
      <a:lvl4pPr marL="2137067" indent="-305295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7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95B3D7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n-lt"/>
          <a:ea typeface="+mn-ea"/>
          <a:cs typeface="+mn-cs"/>
        </a:defRPr>
      </a:lvl4pPr>
      <a:lvl5pPr marL="2747658" indent="-305295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700" b="1" kern="1200">
          <a:ln w="12700">
            <a:solidFill>
              <a:schemeClr val="tx2">
                <a:satMod val="155000"/>
              </a:schemeClr>
            </a:solidFill>
            <a:prstDash val="solid"/>
          </a:ln>
          <a:solidFill>
            <a:srgbClr val="C6D9F1"/>
          </a:solidFill>
          <a:effectLst>
            <a:outerShdw blurRad="41275" dist="20320" dir="1800000" algn="tl" rotWithShape="0">
              <a:srgbClr val="000000">
                <a:alpha val="40000"/>
              </a:srgbClr>
            </a:outerShdw>
          </a:effectLst>
          <a:latin typeface="+mn-lt"/>
          <a:ea typeface="+mn-ea"/>
          <a:cs typeface="+mn-cs"/>
        </a:defRPr>
      </a:lvl5pPr>
      <a:lvl6pPr marL="3358248" indent="-305295" algn="l" defTabSz="12211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8839" indent="-305295" algn="l" defTabSz="12211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9430" indent="-305295" algn="l" defTabSz="12211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90020" indent="-305295" algn="l" defTabSz="122118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591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181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1772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2362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2953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3544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4134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4725" algn="l" defTabSz="122118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inLebiecki/BDOT10k_GML_SHP" TargetMode="External"/><Relationship Id="rId2" Type="http://schemas.openxmlformats.org/officeDocument/2006/relationships/hyperlink" Target="https://github.com/envirosolutionspl/pobieracz_danych_gugi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eoforum.pl/news/29537/kolejne-dane-uwolnione-jak-je-pobrac-z-fme-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y.geoportal.gov.pl/wss/testbed/wmsdownload/geoserver" TargetMode="External"/><Relationship Id="rId2" Type="http://schemas.openxmlformats.org/officeDocument/2006/relationships/hyperlink" Target="https://mapy.geoportal.gov.pl/wss/testbed/wmsdownload/map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INSPIRE-MIF/gp-data-download-wms" TargetMode="External"/><Relationship Id="rId4" Type="http://schemas.openxmlformats.org/officeDocument/2006/relationships/hyperlink" Target="https://mapy.geoportal.gov.pl/wss/testbed/wmsdownload/arcgi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erver.org/mapfile/template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eoserver.org/latest/en/user/tutorials/GetFeatureInfo/html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SPIRE-MIF/gp-data-download-wm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apy.geoportal.gov.pl/imap/Imgp_2.html?gpmap=gp0&amp;locale=e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apy.geoportal.gov.pl/wss/service/PZGIK/NMPT/WMS/SkorowidzeWUkladzieEVRF2007" TargetMode="External"/><Relationship Id="rId13" Type="http://schemas.openxmlformats.org/officeDocument/2006/relationships/hyperlink" Target="https://integracja.gugik.gov.pl/cgi-bin/BDOO" TargetMode="External"/><Relationship Id="rId18" Type="http://schemas.openxmlformats.org/officeDocument/2006/relationships/hyperlink" Target="https://mapy.geoportal.gov.pl/wss/service/PZGIK/ZDJ/WMS/Fotopunkty" TargetMode="External"/><Relationship Id="rId3" Type="http://schemas.openxmlformats.org/officeDocument/2006/relationships/hyperlink" Target="https://mapy.geoportal.gov.pl/wss/service/PZGIK/ORTO/WMS/SkorowidzeWgRozdzielczosci" TargetMode="External"/><Relationship Id="rId21" Type="http://schemas.openxmlformats.org/officeDocument/2006/relationships/hyperlink" Target="https://integracja.gugik.gov.pl/cgi-bin/PanstwowyRejestrGranic" TargetMode="External"/><Relationship Id="rId7" Type="http://schemas.openxmlformats.org/officeDocument/2006/relationships/hyperlink" Target="https://mapy.geoportal.gov.pl/wss/service/PZGIK/NMPT/WMS/SkorowidzeWUkladzieKRON86" TargetMode="External"/><Relationship Id="rId12" Type="http://schemas.openxmlformats.org/officeDocument/2006/relationships/hyperlink" Target="https://mapy.geoportal.gov.pl/wss/service/PZGIK/EGIB/WMS/KrajoweZestawienieZbiorcze" TargetMode="External"/><Relationship Id="rId17" Type="http://schemas.openxmlformats.org/officeDocument/2006/relationships/hyperlink" Target="https://mapy.geoportal.gov.pl/wss/service/PZGIK/Osnowy/WMS/Archiwalne_kartoteki" TargetMode="External"/><Relationship Id="rId2" Type="http://schemas.openxmlformats.org/officeDocument/2006/relationships/hyperlink" Target="https://mapy.geoportal.gov.pl/wss/service/PZGIK/ORTO/WMS/SkorowidzeWgAktualnosci" TargetMode="External"/><Relationship Id="rId16" Type="http://schemas.openxmlformats.org/officeDocument/2006/relationships/hyperlink" Target="https://integracja.gugik.gov.pl/cgi-bin/PodstawowaOsnowaGeodezyjna" TargetMode="External"/><Relationship Id="rId20" Type="http://schemas.openxmlformats.org/officeDocument/2006/relationships/hyperlink" Target="https://mapy.geoportal.gov.pl/wss/service/PZGIK/OI/WMS/SkorowidzeObrazowIntensywnosc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y.geoportal.gov.pl/wss/service/PZGIK/NMT/WMS/SkorowidzeWUkladzieEVRF2007" TargetMode="External"/><Relationship Id="rId11" Type="http://schemas.openxmlformats.org/officeDocument/2006/relationships/hyperlink" Target="https://mapy.geoportal.gov.pl/wss/service/PZGIK/EGIB/WMS/KrajoweZestawienieZbiorcze2021" TargetMode="External"/><Relationship Id="rId5" Type="http://schemas.openxmlformats.org/officeDocument/2006/relationships/hyperlink" Target="https://mapy.geoportal.gov.pl/wss/service/PZGIK/NMT/WMS/SkorowidzeWUkladzieKRON86" TargetMode="External"/><Relationship Id="rId15" Type="http://schemas.openxmlformats.org/officeDocument/2006/relationships/hyperlink" Target="https://integracja.gugik.gov.pl/cgi-bin/ModeleBudynkow3D" TargetMode="External"/><Relationship Id="rId10" Type="http://schemas.openxmlformats.org/officeDocument/2006/relationships/hyperlink" Target="https://mapy.geoportal.gov.pl/wss/service/PZGIK/DanePomNMT/WMS/SkorowidzeWUkladzieEVRF2007" TargetMode="External"/><Relationship Id="rId19" Type="http://schemas.openxmlformats.org/officeDocument/2006/relationships/hyperlink" Target="https://mapy.geoportal.gov.pl/wss/service/PZGIK/ZDJ/WMS/Aerotriangulacja" TargetMode="External"/><Relationship Id="rId4" Type="http://schemas.openxmlformats.org/officeDocument/2006/relationships/hyperlink" Target="https://mapy.geoportal.gov.pl/wss/service/PZGIK/ORTO/WMS/SkorowidzePrawdziwejOrtofotomapy" TargetMode="External"/><Relationship Id="rId9" Type="http://schemas.openxmlformats.org/officeDocument/2006/relationships/hyperlink" Target="https://mapy.geoportal.gov.pl/wss/service/PZGIK/DanePomNMT/WMS/SkorowidzeWUkladzieKRON86" TargetMode="External"/><Relationship Id="rId14" Type="http://schemas.openxmlformats.org/officeDocument/2006/relationships/hyperlink" Target="https://integracja.gugik.gov.pl/cgi-bin/PobieranieBDOT10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D9CC8E-42A4-124E-9D26-8AA9101DD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40149"/>
            <a:ext cx="12241212" cy="1466282"/>
          </a:xfrm>
        </p:spPr>
        <p:txBody>
          <a:bodyPr>
            <a:normAutofit fontScale="90000"/>
          </a:bodyPr>
          <a:lstStyle/>
          <a:p>
            <a:r>
              <a:rPr lang="en-GB" sz="6000" dirty="0">
                <a:effectLst/>
              </a:rPr>
              <a:t>Pushing WMS services to their limits</a:t>
            </a:r>
            <a:br>
              <a:rPr lang="en-GB" dirty="0">
                <a:effectLst/>
              </a:rPr>
            </a:br>
            <a:r>
              <a:rPr lang="en-GB" sz="4400" dirty="0">
                <a:effectLst/>
              </a:rPr>
              <a:t>Smart solutions as candidate INSPIRE Good Practices</a:t>
            </a:r>
            <a:endParaRPr lang="en-GB" dirty="0">
              <a:effectLst/>
            </a:endParaRPr>
          </a:p>
        </p:txBody>
      </p:sp>
      <p:sp>
        <p:nvSpPr>
          <p:cNvPr id="6" name="Podtytuł 2">
            <a:extLst>
              <a:ext uri="{FF2B5EF4-FFF2-40B4-BE49-F238E27FC236}">
                <a16:creationId xmlns:a16="http://schemas.microsoft.com/office/drawing/2014/main" id="{E98E7629-58F1-E84E-9EAD-8F5B5795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247" y="6012557"/>
            <a:ext cx="9120717" cy="411481"/>
          </a:xfrm>
        </p:spPr>
        <p:txBody>
          <a:bodyPr>
            <a:normAutofit fontScale="62500" lnSpcReduction="20000"/>
          </a:bodyPr>
          <a:lstStyle/>
          <a:p>
            <a:r>
              <a:rPr lang="pl-PL" sz="3600" b="0" dirty="0">
                <a:effectLst/>
              </a:rPr>
              <a:t>8th </a:t>
            </a:r>
            <a:r>
              <a:rPr lang="en-GB" b="0" dirty="0">
                <a:effectLst/>
              </a:rPr>
              <a:t>February</a:t>
            </a:r>
            <a:r>
              <a:rPr lang="pl-PL" b="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6719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(2)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0939991-CAF3-154E-BE83-181E82E9D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269" y="1125327"/>
            <a:ext cx="9659863" cy="53524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105E897-B32E-FC48-993C-BACEBF928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010" y="2305466"/>
            <a:ext cx="2596771" cy="3491067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5D6B07-7660-F748-840E-ABBD469C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29596156-E3D0-244F-9865-1D3C12E93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283" y="3392824"/>
            <a:ext cx="4522451" cy="675518"/>
          </a:xfrm>
          <a:solidFill>
            <a:schemeClr val="bg1">
              <a:alpha val="49005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 err="1">
                <a:effectLst/>
              </a:rPr>
              <a:t>mapy.geoportal.gov.pl</a:t>
            </a:r>
            <a:endParaRPr lang="en-GB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65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(3)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6300633" cy="4851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0" dirty="0">
                <a:effectLst/>
              </a:rPr>
              <a:t>Sources of data:</a:t>
            </a:r>
          </a:p>
          <a:p>
            <a:r>
              <a:rPr lang="en-GB" sz="2800" b="0" dirty="0">
                <a:effectLst/>
              </a:rPr>
              <a:t>Majority of published data sets comes from GUGiK e.g. </a:t>
            </a:r>
            <a:r>
              <a:rPr lang="en-GB" sz="2800" b="0" dirty="0" err="1">
                <a:effectLst/>
              </a:rPr>
              <a:t>orthoimagery</a:t>
            </a:r>
            <a:endParaRPr lang="en-GB" sz="2800" b="0" dirty="0">
              <a:effectLst/>
            </a:endParaRPr>
          </a:p>
          <a:p>
            <a:r>
              <a:rPr lang="en-GB" sz="2800" b="0" dirty="0">
                <a:effectLst/>
              </a:rPr>
              <a:t>However there are many exceptions</a:t>
            </a:r>
          </a:p>
          <a:p>
            <a:pPr lvl="1"/>
            <a:r>
              <a:rPr lang="en-GB" sz="2400" b="0" dirty="0">
                <a:effectLst/>
              </a:rPr>
              <a:t>Topographic Database (10k) is maintained at regional (voivodship) level by 16 Voivodship Marshals</a:t>
            </a:r>
          </a:p>
          <a:p>
            <a:pPr lvl="1"/>
            <a:r>
              <a:rPr lang="en-GB" sz="2400" b="0" dirty="0">
                <a:effectLst/>
              </a:rPr>
              <a:t>Administrative units are derived based on data supplied by 380 counties</a:t>
            </a:r>
          </a:p>
          <a:p>
            <a:pPr lvl="1"/>
            <a:r>
              <a:rPr lang="en-GB" sz="2400" b="0" dirty="0">
                <a:effectLst/>
              </a:rPr>
              <a:t>Addresses are captured and maintained at local (</a:t>
            </a:r>
            <a:r>
              <a:rPr lang="en-GB" sz="2400" b="0" dirty="0" err="1">
                <a:effectLst/>
              </a:rPr>
              <a:t>gmina</a:t>
            </a:r>
            <a:r>
              <a:rPr lang="en-GB" sz="2400" b="0" dirty="0">
                <a:effectLst/>
              </a:rPr>
              <a:t>) level by 2477 communes</a:t>
            </a:r>
          </a:p>
          <a:p>
            <a:pPr lvl="1"/>
            <a:endParaRPr lang="en-GB" sz="1700" b="0" dirty="0">
              <a:effectLst/>
            </a:endParaRPr>
          </a:p>
          <a:p>
            <a:endParaRPr lang="en-GB" sz="1800" b="0" dirty="0">
              <a:effectLst/>
            </a:endParaRPr>
          </a:p>
          <a:p>
            <a:endParaRPr lang="en-GB" sz="1800" b="0" dirty="0">
              <a:effectLst/>
            </a:endParaRPr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C257353B-2E24-244E-A092-18B6A3B8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2DA9BC3-6EFF-FE4E-851F-4662D68B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94" y="1443290"/>
            <a:ext cx="4874822" cy="4500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97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(4)</a:t>
            </a:r>
            <a:endParaRPr lang="en-US" sz="36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5318045" cy="485143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b="0" dirty="0">
                <a:effectLst/>
              </a:rPr>
              <a:t>INSPIRE themes covered</a:t>
            </a:r>
          </a:p>
          <a:p>
            <a:r>
              <a:rPr lang="en-GB" b="0" dirty="0">
                <a:effectLst/>
              </a:rPr>
              <a:t>Addresses</a:t>
            </a:r>
          </a:p>
          <a:p>
            <a:r>
              <a:rPr lang="en-GB" b="0" dirty="0">
                <a:effectLst/>
              </a:rPr>
              <a:t>Administrative units</a:t>
            </a:r>
          </a:p>
          <a:p>
            <a:r>
              <a:rPr lang="en-GB" b="0" dirty="0">
                <a:effectLst/>
              </a:rPr>
              <a:t>Coordinate reference systems</a:t>
            </a:r>
          </a:p>
          <a:p>
            <a:r>
              <a:rPr lang="en-GB" b="0" dirty="0">
                <a:effectLst/>
              </a:rPr>
              <a:t>Geographical names</a:t>
            </a:r>
          </a:p>
          <a:p>
            <a:r>
              <a:rPr lang="en-GB" b="0" dirty="0">
                <a:effectLst/>
              </a:rPr>
              <a:t>Hydrography</a:t>
            </a:r>
          </a:p>
          <a:p>
            <a:r>
              <a:rPr lang="en-GB" b="0" dirty="0">
                <a:effectLst/>
              </a:rPr>
              <a:t>Protected sites</a:t>
            </a:r>
          </a:p>
          <a:p>
            <a:r>
              <a:rPr lang="en-GB" b="0" dirty="0">
                <a:effectLst/>
              </a:rPr>
              <a:t>Transport networks</a:t>
            </a:r>
          </a:p>
          <a:p>
            <a:r>
              <a:rPr lang="en-GB" b="0" dirty="0">
                <a:effectLst/>
              </a:rPr>
              <a:t>Elevation</a:t>
            </a:r>
          </a:p>
          <a:p>
            <a:r>
              <a:rPr lang="en-GB" b="0" dirty="0" err="1">
                <a:effectLst/>
              </a:rPr>
              <a:t>Orthoimagery</a:t>
            </a:r>
            <a:endParaRPr lang="en-GB" b="0" dirty="0">
              <a:effectLst/>
            </a:endParaRPr>
          </a:p>
          <a:p>
            <a:r>
              <a:rPr lang="pl-PL" sz="3800" b="0" dirty="0">
                <a:effectLst/>
              </a:rPr>
              <a:t>Area management / restriction / regulation zones &amp; </a:t>
            </a:r>
            <a:r>
              <a:rPr lang="pl-PL" sz="3800" b="0" dirty="0" err="1">
                <a:effectLst/>
              </a:rPr>
              <a:t>reporting</a:t>
            </a:r>
            <a:r>
              <a:rPr lang="pl-PL" sz="3800" b="0" dirty="0">
                <a:effectLst/>
              </a:rPr>
              <a:t> </a:t>
            </a:r>
            <a:r>
              <a:rPr lang="pl-PL" sz="3800" b="0" dirty="0" err="1">
                <a:effectLst/>
              </a:rPr>
              <a:t>units</a:t>
            </a:r>
            <a:endParaRPr lang="en-GB" sz="3800" b="0" dirty="0">
              <a:effectLst/>
            </a:endParaRPr>
          </a:p>
          <a:p>
            <a:r>
              <a:rPr lang="en-GB" b="0" dirty="0">
                <a:effectLst/>
              </a:rPr>
              <a:t>Land cover</a:t>
            </a:r>
          </a:p>
          <a:p>
            <a:r>
              <a:rPr lang="en-GB" b="0" dirty="0">
                <a:effectLst/>
              </a:rPr>
              <a:t>Buildings</a:t>
            </a:r>
          </a:p>
          <a:p>
            <a:r>
              <a:rPr lang="en-GB" b="0" dirty="0">
                <a:effectLst/>
              </a:rPr>
              <a:t>Land use</a:t>
            </a:r>
          </a:p>
          <a:p>
            <a:r>
              <a:rPr lang="pl-PL" sz="3800" b="0" dirty="0">
                <a:effectLst/>
              </a:rPr>
              <a:t>Production and industrial facilities</a:t>
            </a:r>
          </a:p>
          <a:p>
            <a:r>
              <a:rPr lang="en-GB" b="0" dirty="0">
                <a:effectLst/>
              </a:rPr>
              <a:t>Utility and governmental services</a:t>
            </a:r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9F972001-0235-724A-BDDD-590AE66C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614D9E-4BDB-0C4A-8311-2C74F667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45" y="138244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3BBD163-C8C5-DF4A-B459-66CC2AFD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543" y="1834760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54B9648-2C84-DE47-87B4-58036BD1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45" y="2571518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AB9BCF5-E51D-3B43-8BED-26206A0B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144" y="278526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B0D1F00-1D22-DB45-A83E-09B6C8BA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283" y="305604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9CA2352-EEB1-6542-AF6D-2474ABCB3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74" y="378880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A0690D6-C91A-1347-A549-CE156B5C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36" y="4041775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2DDF689-191D-214A-A850-C6042DE8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24" y="5179663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5D43E280-E96B-D244-AF97-26C8A009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3101975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842A276E-6973-3E43-AAFA-6F2E6C0B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05" y="201744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7FDD9CE-83F8-0E4B-BF3B-AF1682E8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85" y="1528763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D8C85215-4C98-674E-AFF0-4CC10846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02" y="347130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968A2957-AFAB-A745-ABA7-58A739AB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08" y="4719185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BAF8FEA-1D01-854C-A76A-C7608FC7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71" y="486535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143E62D1-D5A8-8E46-9493-5416DCA1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57" y="4401645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</a:t>
            </a:r>
            <a:r>
              <a:rPr lang="pl-PL" sz="3600" dirty="0"/>
              <a:t>(5)</a:t>
            </a:r>
            <a:endParaRPr lang="en-US" sz="3600" dirty="0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9C3EE015-8AF3-BB41-90CE-6320DE1D4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11125169" cy="26162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0" dirty="0">
                <a:effectLst/>
              </a:rPr>
              <a:t>Although the solution was implemented in Poland at the end of July 2020, it seems to be very successful</a:t>
            </a:r>
          </a:p>
          <a:p>
            <a:r>
              <a:rPr lang="en-GB" b="0" dirty="0">
                <a:effectLst/>
              </a:rPr>
              <a:t>custom tools available working on top of WMS services to automatise the process of downloading the spatial data. </a:t>
            </a:r>
          </a:p>
          <a:p>
            <a:pPr lvl="1"/>
            <a:r>
              <a:rPr lang="en-GB" b="0" dirty="0">
                <a:effectLst/>
              </a:rPr>
              <a:t>some of these tools are available for free as QGIS extensions, e.g. </a:t>
            </a:r>
            <a:r>
              <a:rPr lang="en-GB" b="0" dirty="0">
                <a:effectLst/>
                <a:hlinkClick r:id="rId2"/>
              </a:rPr>
              <a:t>pobieracz danych GUGiK </a:t>
            </a:r>
            <a:r>
              <a:rPr lang="en-GB" b="0" dirty="0">
                <a:effectLst/>
              </a:rPr>
              <a:t>or </a:t>
            </a:r>
            <a:r>
              <a:rPr lang="en-GB" b="0" dirty="0">
                <a:effectLst/>
                <a:hlinkClick r:id="rId3"/>
              </a:rPr>
              <a:t>BDOT10k_GML_SHP</a:t>
            </a:r>
            <a:r>
              <a:rPr lang="en-GB" b="0" dirty="0">
                <a:effectLst/>
              </a:rPr>
              <a:t>. </a:t>
            </a:r>
          </a:p>
          <a:p>
            <a:pPr lvl="1"/>
            <a:r>
              <a:rPr lang="en-GB" b="0" dirty="0">
                <a:effectLst/>
              </a:rPr>
              <a:t>some require proprietary software, e.g. </a:t>
            </a:r>
            <a:r>
              <a:rPr lang="en-GB" b="0" dirty="0">
                <a:effectLst/>
                <a:hlinkClick r:id="rId4"/>
              </a:rPr>
              <a:t>FME</a:t>
            </a:r>
            <a:r>
              <a:rPr lang="en-GB" b="0" dirty="0">
                <a:effectLst/>
              </a:rPr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A453E-0EC1-D842-9771-3B4450A57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" y="4902752"/>
            <a:ext cx="7222118" cy="13090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1102CDAE-37F4-B842-B8CE-6503753183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71" y="4128465"/>
            <a:ext cx="4608439" cy="262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40F9F8CC-E833-504B-875F-C06D54B7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30367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</a:t>
            </a:r>
            <a:r>
              <a:rPr lang="pl-PL" sz="3600" dirty="0"/>
              <a:t>(6)</a:t>
            </a:r>
            <a:endParaRPr lang="en-US" sz="3600" dirty="0"/>
          </a:p>
        </p:txBody>
      </p:sp>
      <p:graphicFrame>
        <p:nvGraphicFramePr>
          <p:cNvPr id="6" name="Wykres 5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80714"/>
              </p:ext>
            </p:extLst>
          </p:nvPr>
        </p:nvGraphicFramePr>
        <p:xfrm>
          <a:off x="503982" y="1116013"/>
          <a:ext cx="11161240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6A65EBF7-F2BD-C948-BF01-7D216281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400" y="2880209"/>
            <a:ext cx="8136903" cy="1080120"/>
          </a:xfrm>
          <a:solidFill>
            <a:schemeClr val="accent1">
              <a:lumMod val="20000"/>
              <a:lumOff val="80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0" dirty="0">
                <a:effectLst/>
              </a:rPr>
              <a:t>Users downloaded over the last 17 months over </a:t>
            </a:r>
            <a:r>
              <a:rPr lang="en-US" dirty="0">
                <a:effectLst/>
              </a:rPr>
              <a:t>922 TB </a:t>
            </a:r>
            <a:r>
              <a:rPr lang="en-US" b="0" dirty="0">
                <a:effectLst/>
              </a:rPr>
              <a:t>of spatial data. </a:t>
            </a:r>
            <a:endParaRPr lang="en-GB" b="0" dirty="0">
              <a:effectLst/>
            </a:endParaRPr>
          </a:p>
          <a:p>
            <a:pPr marL="0" indent="0" algn="ctr">
              <a:buNone/>
            </a:pPr>
            <a:endParaRPr lang="en-GB" b="0" dirty="0">
              <a:effectLst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CABC35-1ED5-6844-A570-4F8E54E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0324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8172841" cy="4514439"/>
          </a:xfrm>
        </p:spPr>
        <p:txBody>
          <a:bodyPr>
            <a:normAutofit/>
          </a:bodyPr>
          <a:lstStyle/>
          <a:p>
            <a:r>
              <a:rPr lang="en-GB" b="0" dirty="0">
                <a:effectLst/>
              </a:rPr>
              <a:t>WMS download services have to be published and maintained</a:t>
            </a:r>
          </a:p>
          <a:p>
            <a:r>
              <a:rPr lang="en-GB" b="0" dirty="0">
                <a:effectLst/>
              </a:rPr>
              <a:t>Subsets of the datasets for download have to be available and regularly updated at network locations accessible from the Internet</a:t>
            </a:r>
            <a:endParaRPr lang="pl-PL" dirty="0">
              <a:effectLst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 3D 8" descr="Thinking Face Emoji">
                <a:extLst>
                  <a:ext uri="{FF2B5EF4-FFF2-40B4-BE49-F238E27FC236}">
                    <a16:creationId xmlns:a16="http://schemas.microsoft.com/office/drawing/2014/main" id="{4DD14EA3-8508-E342-955E-067D216F11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823783"/>
                  </p:ext>
                </p:extLst>
              </p:nvPr>
            </p:nvGraphicFramePr>
            <p:xfrm>
              <a:off x="8794101" y="1581229"/>
              <a:ext cx="2893196" cy="26369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93196" cy="2636972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750452" ay="-1376246" az="-2964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800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 3D 8" descr="Thinking Face Emoji">
                <a:extLst>
                  <a:ext uri="{FF2B5EF4-FFF2-40B4-BE49-F238E27FC236}">
                    <a16:creationId xmlns:a16="http://schemas.microsoft.com/office/drawing/2014/main" id="{4DD14EA3-8508-E342-955E-067D216F1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101" y="1581229"/>
                <a:ext cx="2893196" cy="263697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FE6F66A-5001-A245-B247-2BBA61C1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13966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implementations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8172841" cy="499480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b="0" dirty="0">
                <a:effectLst/>
              </a:rPr>
              <a:t>Our approach</a:t>
            </a:r>
          </a:p>
          <a:p>
            <a:r>
              <a:rPr lang="en-GB" b="0" dirty="0">
                <a:effectLst/>
              </a:rPr>
              <a:t>Sample services for three platforms implemented</a:t>
            </a:r>
          </a:p>
          <a:p>
            <a:pPr lvl="1"/>
            <a:r>
              <a:rPr lang="en-GB" b="0" dirty="0" err="1">
                <a:effectLst/>
              </a:rPr>
              <a:t>MapServer</a:t>
            </a:r>
            <a:r>
              <a:rPr lang="en-GB" b="0" dirty="0">
                <a:effectLst/>
              </a:rPr>
              <a:t> v7.6.4 </a:t>
            </a:r>
            <a:r>
              <a:rPr lang="en-GB" b="0" dirty="0">
                <a:effectLst/>
                <a:hlinkClick r:id="rId2"/>
              </a:rPr>
              <a:t>https://mapy.geoportal.gov.pl/wss/testbed/wmsdownload/mapserver</a:t>
            </a:r>
            <a:r>
              <a:rPr lang="en-GB" b="0" dirty="0">
                <a:effectLst/>
              </a:rPr>
              <a:t> </a:t>
            </a:r>
          </a:p>
          <a:p>
            <a:pPr lvl="1"/>
            <a:r>
              <a:rPr lang="en-GB" b="0" dirty="0" err="1">
                <a:effectLst/>
              </a:rPr>
              <a:t>GeoServer</a:t>
            </a:r>
            <a:r>
              <a:rPr lang="en-GB" b="0" dirty="0">
                <a:effectLst/>
              </a:rPr>
              <a:t> v2.20.1 </a:t>
            </a:r>
            <a:r>
              <a:rPr lang="en-GB" b="0" dirty="0">
                <a:effectLst/>
                <a:hlinkClick r:id="rId3"/>
              </a:rPr>
              <a:t>https://mapy.geoportal.gov.pl/wss/testbed/wmsdownload/geoserver</a:t>
            </a:r>
            <a:endParaRPr lang="en-GB" b="0" dirty="0">
              <a:effectLst/>
            </a:endParaRPr>
          </a:p>
          <a:p>
            <a:pPr lvl="1"/>
            <a:r>
              <a:rPr lang="en-GB" b="0" dirty="0">
                <a:effectLst/>
              </a:rPr>
              <a:t>ArcGIS Server v10.8 </a:t>
            </a:r>
            <a:r>
              <a:rPr lang="en-GB" b="0" dirty="0">
                <a:effectLst/>
                <a:hlinkClick r:id="rId4"/>
              </a:rPr>
              <a:t>https://mapy.geoportal.gov.pl/wss/testbed/wmsdownload/arcgis</a:t>
            </a:r>
            <a:endParaRPr lang="en-GB" b="0" dirty="0">
              <a:effectLst/>
            </a:endParaRPr>
          </a:p>
          <a:p>
            <a:r>
              <a:rPr lang="en-GB" b="0" dirty="0">
                <a:effectLst/>
              </a:rPr>
              <a:t>From a user perspective, all three services are almost identical</a:t>
            </a:r>
          </a:p>
          <a:p>
            <a:r>
              <a:rPr lang="en-GB" b="0" dirty="0">
                <a:effectLst/>
              </a:rPr>
              <a:t>WMSs develop using standard vendors documentation except the handling of </a:t>
            </a:r>
            <a:r>
              <a:rPr lang="en-GB" dirty="0" err="1">
                <a:effectLst/>
              </a:rPr>
              <a:t>GetFeatureInfo</a:t>
            </a:r>
            <a:r>
              <a:rPr lang="en-GB" b="0" dirty="0">
                <a:effectLst/>
              </a:rPr>
              <a:t> requests</a:t>
            </a:r>
          </a:p>
          <a:p>
            <a:r>
              <a:rPr lang="en-GB" b="0" dirty="0">
                <a:effectLst/>
              </a:rPr>
              <a:t>As simple as possible</a:t>
            </a:r>
          </a:p>
          <a:p>
            <a:r>
              <a:rPr lang="en-GB" b="0" dirty="0">
                <a:effectLst/>
              </a:rPr>
              <a:t>Everything documented on </a:t>
            </a:r>
            <a:r>
              <a:rPr lang="en-GB" b="0" dirty="0">
                <a:effectLst/>
                <a:hlinkClick r:id="rId5"/>
              </a:rPr>
              <a:t>GitHub</a:t>
            </a:r>
            <a:endParaRPr lang="en-GB" b="0" dirty="0">
              <a:effectLst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3331FEE-9A2E-B645-95A0-D87489689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902" y="1332037"/>
            <a:ext cx="3205516" cy="5258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98B5DF-8E9E-774F-9211-11D58CC0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183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sample (1)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6588665" cy="4514439"/>
          </a:xfrm>
        </p:spPr>
        <p:txBody>
          <a:bodyPr>
            <a:normAutofit/>
          </a:bodyPr>
          <a:lstStyle/>
          <a:p>
            <a:r>
              <a:rPr lang="en-GB" b="0" dirty="0">
                <a:effectLst/>
              </a:rPr>
              <a:t>Index map with </a:t>
            </a:r>
            <a:r>
              <a:rPr lang="en-GB" b="0" dirty="0" err="1">
                <a:effectLst/>
              </a:rPr>
              <a:t>orthoimagery</a:t>
            </a:r>
            <a:r>
              <a:rPr lang="en-GB" b="0" dirty="0">
                <a:effectLst/>
              </a:rPr>
              <a:t> sheets for the area of Poland </a:t>
            </a:r>
          </a:p>
          <a:p>
            <a:r>
              <a:rPr lang="en-GB" b="0" dirty="0">
                <a:effectLst/>
              </a:rPr>
              <a:t>Currency – December 2021</a:t>
            </a:r>
          </a:p>
          <a:p>
            <a:r>
              <a:rPr lang="en-GB" b="0" dirty="0">
                <a:effectLst/>
              </a:rPr>
              <a:t>Format shapefile </a:t>
            </a:r>
          </a:p>
          <a:p>
            <a:r>
              <a:rPr lang="en-GB" b="0" dirty="0">
                <a:effectLst/>
              </a:rPr>
              <a:t>CRS EPSG:2180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2090C5B-486F-434E-AD12-8D1F1B23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50" y="1188021"/>
            <a:ext cx="4568780" cy="5130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BF6E31C-935D-FD42-921F-76E7204D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0664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sample (2)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826D68B-BE21-D54A-9A01-F7B02A33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6" y="2052117"/>
            <a:ext cx="10785299" cy="3152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67FD78A8-EC0C-C94F-86CC-15329264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5671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MapServer</a:t>
            </a:r>
            <a:r>
              <a:rPr lang="en-US" dirty="0"/>
              <a:t> sample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7596777" cy="4514439"/>
          </a:xfrm>
        </p:spPr>
        <p:txBody>
          <a:bodyPr>
            <a:normAutofit fontScale="92500"/>
          </a:bodyPr>
          <a:lstStyle/>
          <a:p>
            <a:r>
              <a:rPr lang="en-GB" b="0" dirty="0" err="1">
                <a:effectLst/>
              </a:rPr>
              <a:t>MapServer</a:t>
            </a:r>
            <a:r>
              <a:rPr lang="en-GB" b="0" dirty="0">
                <a:effectLst/>
              </a:rPr>
              <a:t> utilises </a:t>
            </a:r>
            <a:r>
              <a:rPr lang="en-GB" b="0" dirty="0">
                <a:effectLst/>
                <a:hlinkClick r:id="rId3"/>
              </a:rPr>
              <a:t>templating</a:t>
            </a:r>
            <a:r>
              <a:rPr lang="en-GB" b="0" dirty="0">
                <a:effectLst/>
              </a:rPr>
              <a:t> approach to customise GFI response</a:t>
            </a:r>
          </a:p>
          <a:p>
            <a:r>
              <a:rPr lang="en-GB" b="0" dirty="0">
                <a:effectLst/>
              </a:rPr>
              <a:t>In the example, HTML sample template was created</a:t>
            </a:r>
          </a:p>
          <a:p>
            <a:r>
              <a:rPr lang="en-GB" b="0" dirty="0">
                <a:effectLst/>
              </a:rPr>
              <a:t>In the template file values of attributes are put in square brackets e.g., </a:t>
            </a:r>
            <a:br>
              <a:rPr lang="en-GB" b="0" dirty="0">
                <a:effectLst/>
              </a:rPr>
            </a:br>
            <a:r>
              <a:rPr lang="pl-PL" sz="3000" b="0" dirty="0">
                <a:highlight>
                  <a:srgbClr val="C0C0C0"/>
                </a:highlight>
              </a:rPr>
              <a:t>&lt;div&gt;</a:t>
            </a:r>
            <a:r>
              <a:rPr lang="pl-PL" sz="3000" dirty="0">
                <a:highlight>
                  <a:srgbClr val="C0C0C0"/>
                </a:highlight>
              </a:rPr>
              <a:t> </a:t>
            </a:r>
            <a:r>
              <a:rPr lang="pl-PL" sz="3000" b="0" dirty="0" err="1">
                <a:highlight>
                  <a:srgbClr val="C0C0C0"/>
                </a:highlight>
              </a:rPr>
              <a:t>Date</a:t>
            </a:r>
            <a:r>
              <a:rPr lang="pl-PL" sz="3000" b="0" dirty="0">
                <a:highlight>
                  <a:srgbClr val="C0C0C0"/>
                </a:highlight>
              </a:rPr>
              <a:t> of </a:t>
            </a:r>
            <a:r>
              <a:rPr lang="pl-PL" sz="3000" b="0" dirty="0" err="1">
                <a:highlight>
                  <a:srgbClr val="C0C0C0"/>
                </a:highlight>
              </a:rPr>
              <a:t>imagery</a:t>
            </a:r>
            <a:r>
              <a:rPr lang="pl-PL" sz="3000" b="0" dirty="0">
                <a:highlight>
                  <a:srgbClr val="C0C0C0"/>
                </a:highlight>
              </a:rPr>
              <a:t>: &lt;</a:t>
            </a:r>
            <a:r>
              <a:rPr lang="pl-PL" sz="3000" b="0" dirty="0" err="1">
                <a:highlight>
                  <a:srgbClr val="C0C0C0"/>
                </a:highlight>
              </a:rPr>
              <a:t>br</a:t>
            </a:r>
            <a:r>
              <a:rPr lang="pl-PL" sz="3000" b="0" dirty="0">
                <a:highlight>
                  <a:srgbClr val="C0C0C0"/>
                </a:highlight>
              </a:rPr>
              <a:t>&gt;</a:t>
            </a:r>
            <a:r>
              <a:rPr lang="pl-PL" sz="3000" dirty="0">
                <a:highlight>
                  <a:srgbClr val="C0C0C0"/>
                </a:highlight>
              </a:rPr>
              <a:t>[</a:t>
            </a:r>
            <a:r>
              <a:rPr lang="pl-PL" sz="3000" dirty="0" err="1">
                <a:highlight>
                  <a:srgbClr val="C0C0C0"/>
                </a:highlight>
              </a:rPr>
              <a:t>date_s</a:t>
            </a:r>
            <a:r>
              <a:rPr lang="pl-PL" sz="3000" dirty="0">
                <a:highlight>
                  <a:srgbClr val="C0C0C0"/>
                </a:highlight>
              </a:rPr>
              <a:t>]</a:t>
            </a:r>
            <a:r>
              <a:rPr lang="pl-PL" sz="3000" b="0" dirty="0">
                <a:highlight>
                  <a:srgbClr val="C0C0C0"/>
                </a:highlight>
              </a:rPr>
              <a:t>&lt;/div&gt;</a:t>
            </a:r>
            <a:endParaRPr lang="en-GB" b="0" dirty="0">
              <a:effectLst/>
              <a:highlight>
                <a:srgbClr val="C0C0C0"/>
              </a:highlight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10008E-46A5-7A47-B80A-48E039F3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3A1799-2ABF-C441-B662-F5EB8A82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54" y="1980109"/>
            <a:ext cx="3175000" cy="334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98BD59E3-376C-7141-B388-EE9176631D68}"/>
              </a:ext>
            </a:extLst>
          </p:cNvPr>
          <p:cNvSpPr/>
          <p:nvPr/>
        </p:nvSpPr>
        <p:spPr>
          <a:xfrm>
            <a:off x="8352854" y="2916213"/>
            <a:ext cx="1728192" cy="50405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80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FBFA6F-CF40-3843-94BA-8A46CBE6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4AEC132-D17C-D545-B744-EEA64D2F4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942" y="2224445"/>
            <a:ext cx="2102946" cy="2962411"/>
          </a:xfrm>
          <a:prstGeom prst="rect">
            <a:avLst/>
          </a:prstGeom>
        </p:spPr>
      </p:pic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BC96C8BE-E18A-B149-8AE3-CE885F60B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3" y="1600202"/>
            <a:ext cx="7883581" cy="484736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b="0" dirty="0">
                <a:effectLst/>
              </a:rPr>
              <a:t>Introduction 5’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3600" b="0" dirty="0">
                <a:effectLst/>
              </a:rPr>
              <a:t>Presentation of good practice proposal  “Making spatial data downloadable via WMS services” 30’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3600" b="0" dirty="0">
                <a:effectLst/>
              </a:rPr>
              <a:t>Questions from the audience 10’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3600" b="0" dirty="0">
                <a:effectLst/>
              </a:rPr>
              <a:t>Presentation of good practice proposal  “Building one access point to dispersed data sources” 30’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3600" b="0" dirty="0">
                <a:effectLst/>
              </a:rPr>
              <a:t>Questions from the audience 10’</a:t>
            </a:r>
            <a:endParaRPr lang="en-GB" b="0" dirty="0">
              <a:effectLst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6BD953F8-46D4-F44B-A4E5-1C5437F6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9030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GeoServer</a:t>
            </a:r>
            <a:r>
              <a:rPr lang="en-US" dirty="0"/>
              <a:t> sample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B19D0675-C1FB-D64F-B37F-FFDAC98BB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0" y="1548061"/>
            <a:ext cx="10513168" cy="4514439"/>
          </a:xfrm>
        </p:spPr>
        <p:txBody>
          <a:bodyPr>
            <a:normAutofit fontScale="92500"/>
          </a:bodyPr>
          <a:lstStyle/>
          <a:p>
            <a:r>
              <a:rPr lang="en-GB" b="0" dirty="0" err="1">
                <a:effectLst/>
              </a:rPr>
              <a:t>GeoServer</a:t>
            </a:r>
            <a:r>
              <a:rPr lang="en-GB" b="0" dirty="0">
                <a:effectLst/>
              </a:rPr>
              <a:t> utilises </a:t>
            </a:r>
            <a:r>
              <a:rPr lang="en-GB" b="0" dirty="0">
                <a:effectLst/>
                <a:hlinkClick r:id="rId2"/>
              </a:rPr>
              <a:t>templating</a:t>
            </a:r>
            <a:r>
              <a:rPr lang="en-GB" b="0" dirty="0">
                <a:effectLst/>
              </a:rPr>
              <a:t> approach</a:t>
            </a:r>
          </a:p>
          <a:p>
            <a:r>
              <a:rPr lang="en-GB" b="0" dirty="0">
                <a:effectLst/>
              </a:rPr>
              <a:t>In the example, HTML sample template was created</a:t>
            </a:r>
          </a:p>
          <a:p>
            <a:r>
              <a:rPr lang="en-GB" b="0" dirty="0">
                <a:effectLst/>
              </a:rPr>
              <a:t>In the template file values of attributes from GFI are put in curly brackets e.g., </a:t>
            </a:r>
            <a:br>
              <a:rPr lang="en-GB" b="0" dirty="0">
                <a:effectLst/>
              </a:rPr>
            </a:br>
            <a:r>
              <a:rPr lang="en-GB" sz="3200" b="0" dirty="0">
                <a:highlight>
                  <a:srgbClr val="C0C0C0"/>
                </a:highlight>
              </a:rPr>
              <a:t>&lt;div&gt;</a:t>
            </a:r>
            <a:r>
              <a:rPr lang="en-GB" sz="3200" dirty="0">
                <a:highlight>
                  <a:srgbClr val="C0C0C0"/>
                </a:highlight>
              </a:rPr>
              <a:t> </a:t>
            </a:r>
            <a:r>
              <a:rPr lang="en-GB" sz="3200" b="0" dirty="0">
                <a:highlight>
                  <a:srgbClr val="C0C0C0"/>
                </a:highlight>
              </a:rPr>
              <a:t>Date of imagery&lt;</a:t>
            </a:r>
            <a:r>
              <a:rPr lang="en-GB" sz="3200" b="0" dirty="0" err="1">
                <a:highlight>
                  <a:srgbClr val="C0C0C0"/>
                </a:highlight>
              </a:rPr>
              <a:t>br</a:t>
            </a:r>
            <a:r>
              <a:rPr lang="en-GB" sz="3200" b="0" dirty="0">
                <a:highlight>
                  <a:srgbClr val="C0C0C0"/>
                </a:highlight>
              </a:rPr>
              <a:t>&gt;${</a:t>
            </a:r>
            <a:r>
              <a:rPr lang="en-GB" sz="3200" b="0" dirty="0" err="1">
                <a:highlight>
                  <a:srgbClr val="C0C0C0"/>
                </a:highlight>
              </a:rPr>
              <a:t>feature.date_s.value</a:t>
            </a:r>
            <a:r>
              <a:rPr lang="en-GB" sz="3200" b="0" dirty="0">
                <a:highlight>
                  <a:srgbClr val="C0C0C0"/>
                </a:highlight>
              </a:rPr>
              <a:t>}&lt;/div&gt;</a:t>
            </a:r>
          </a:p>
          <a:p>
            <a:r>
              <a:rPr lang="en-GB" b="0" dirty="0">
                <a:effectLst/>
              </a:rPr>
              <a:t>In some cases editing of </a:t>
            </a:r>
            <a:r>
              <a:rPr lang="en-GB" b="0" dirty="0" err="1">
                <a:effectLst/>
              </a:rPr>
              <a:t>header.ftl</a:t>
            </a:r>
            <a:r>
              <a:rPr lang="en-GB" b="0" dirty="0">
                <a:effectLst/>
              </a:rPr>
              <a:t> and </a:t>
            </a:r>
            <a:r>
              <a:rPr lang="en-GB" b="0" dirty="0" err="1">
                <a:effectLst/>
              </a:rPr>
              <a:t>footer.ftl</a:t>
            </a:r>
            <a:r>
              <a:rPr lang="en-GB" b="0" dirty="0">
                <a:effectLst/>
              </a:rPr>
              <a:t> files located in </a:t>
            </a:r>
            <a:r>
              <a:rPr lang="en-GB" b="0" dirty="0" err="1">
                <a:effectLst/>
              </a:rPr>
              <a:t>gs-wms</a:t>
            </a:r>
            <a:r>
              <a:rPr lang="en-GB" b="0" dirty="0">
                <a:effectLst/>
              </a:rPr>
              <a:t>-&lt;version&gt;.jar library may be required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F9747E-596D-E340-A12A-1306794A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60327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ArcGIS Server sample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8172841" cy="4514439"/>
          </a:xfrm>
        </p:spPr>
        <p:txBody>
          <a:bodyPr>
            <a:normAutofit/>
          </a:bodyPr>
          <a:lstStyle/>
          <a:p>
            <a:r>
              <a:rPr lang="en-GB" b="0" dirty="0">
                <a:effectLst/>
              </a:rPr>
              <a:t>ArcGIS Server XSLT transformation to customise GFI response</a:t>
            </a:r>
          </a:p>
          <a:p>
            <a:r>
              <a:rPr lang="en-GB" b="0" dirty="0">
                <a:effectLst/>
              </a:rPr>
              <a:t>The GFI response is returned in XHTML</a:t>
            </a:r>
          </a:p>
          <a:p>
            <a:r>
              <a:rPr lang="en-GB" b="0" dirty="0">
                <a:effectLst/>
              </a:rPr>
              <a:t>The response can be transformed to the desired structure using the appropriate XSLT file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ABFE1DC-72A5-834F-B5A4-52FD1E0D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258" y="1750219"/>
            <a:ext cx="3175000" cy="3340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D1AB3F-8B3F-6749-9BE7-E331A35A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25068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10621113" cy="4514439"/>
          </a:xfrm>
        </p:spPr>
        <p:txBody>
          <a:bodyPr>
            <a:normAutofit fontScale="92500" lnSpcReduction="20000"/>
          </a:bodyPr>
          <a:lstStyle/>
          <a:p>
            <a:r>
              <a:rPr lang="en-GB" b="0" dirty="0">
                <a:effectLst/>
              </a:rPr>
              <a:t>Downloadable WMSs are a simple way to share spatial data</a:t>
            </a:r>
          </a:p>
          <a:p>
            <a:r>
              <a:rPr lang="en-GB" b="0" dirty="0">
                <a:effectLst/>
              </a:rPr>
              <a:t>Fit especially to non-experienced users</a:t>
            </a:r>
          </a:p>
          <a:p>
            <a:r>
              <a:rPr lang="en-GB" b="0" dirty="0">
                <a:effectLst/>
              </a:rPr>
              <a:t>Highly customisable</a:t>
            </a:r>
          </a:p>
          <a:p>
            <a:r>
              <a:rPr lang="en-GB" b="0" dirty="0">
                <a:effectLst/>
              </a:rPr>
              <a:t>Supported by at least most popular WMS server solutions</a:t>
            </a:r>
          </a:p>
          <a:p>
            <a:r>
              <a:rPr lang="en-GB" b="0" dirty="0">
                <a:effectLst/>
              </a:rPr>
              <a:t>Supported by default by WMS client software</a:t>
            </a:r>
          </a:p>
          <a:p>
            <a:r>
              <a:rPr lang="en-GB" b="0" dirty="0">
                <a:effectLst/>
              </a:rPr>
              <a:t>More on </a:t>
            </a:r>
            <a:r>
              <a:rPr lang="en-GB" b="0" dirty="0">
                <a:effectLst/>
                <a:hlinkClick r:id="rId2"/>
              </a:rPr>
              <a:t>https://github.com/INSPIRE-MIF/gp-data-download-wms</a:t>
            </a:r>
            <a:endParaRPr lang="en-GB" b="0" dirty="0">
              <a:effectLst/>
            </a:endParaRPr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03F0980E-DAFB-C84F-9F65-5D7FEFC3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15102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Live demo</a:t>
            </a:r>
            <a:endParaRPr lang="en-US" dirty="0"/>
          </a:p>
        </p:txBody>
      </p:sp>
      <p:pic>
        <p:nvPicPr>
          <p:cNvPr id="5" name="Obraz 4">
            <a:hlinkClick r:id="rId2"/>
            <a:extLst>
              <a:ext uri="{FF2B5EF4-FFF2-40B4-BE49-F238E27FC236}">
                <a16:creationId xmlns:a16="http://schemas.microsoft.com/office/drawing/2014/main" id="{AEA8D52F-EEA6-ED4A-B4DF-7EAF26AF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974" y="1138910"/>
            <a:ext cx="9237263" cy="5112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704E735B-1CE1-7C47-8228-B5A87867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11672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b="0" dirty="0">
              <a:effectLst/>
            </a:endParaRPr>
          </a:p>
          <a:p>
            <a:pPr marL="0" indent="0">
              <a:buNone/>
            </a:pPr>
            <a:endParaRPr lang="pl-PL" sz="2000" b="0" dirty="0">
              <a:effectLst/>
            </a:endParaRPr>
          </a:p>
          <a:p>
            <a:pPr marL="0" indent="0" algn="ctr">
              <a:buNone/>
            </a:pPr>
            <a:r>
              <a:rPr lang="en-GB" sz="4000" b="0" dirty="0">
                <a:effectLst/>
              </a:rPr>
              <a:t>Thank you for your attention.</a:t>
            </a:r>
          </a:p>
          <a:p>
            <a:pPr marL="0" indent="0" algn="ctr">
              <a:buNone/>
            </a:pPr>
            <a:r>
              <a:rPr lang="en-GB" sz="4000" b="0" dirty="0">
                <a:effectLst/>
              </a:rPr>
              <a:t>Questions?</a:t>
            </a:r>
          </a:p>
          <a:p>
            <a:pPr marL="0" indent="0" algn="ctr">
              <a:buNone/>
            </a:pPr>
            <a:endParaRPr lang="en-GB" b="0" dirty="0">
              <a:effectLst/>
            </a:endParaRPr>
          </a:p>
          <a:p>
            <a:pPr marL="0" indent="0" algn="ctr">
              <a:buNone/>
            </a:pPr>
            <a:r>
              <a:rPr lang="en-GB" sz="2800" b="0" dirty="0">
                <a:effectLst/>
              </a:rPr>
              <a:t>marcin.grudzien@gugik.gov.pl</a:t>
            </a:r>
          </a:p>
          <a:p>
            <a:endParaRPr lang="pl-PL" dirty="0">
              <a:effectLst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9693227-3DEF-D740-B405-7F750109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9767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D9CC8E-42A4-124E-9D26-8AA9101DD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089" y="2340149"/>
            <a:ext cx="10405031" cy="1466282"/>
          </a:xfrm>
        </p:spPr>
        <p:txBody>
          <a:bodyPr>
            <a:normAutofit fontScale="90000"/>
          </a:bodyPr>
          <a:lstStyle/>
          <a:p>
            <a:r>
              <a:rPr lang="en-GB" dirty="0"/>
              <a:t>Good practice proposal – </a:t>
            </a:r>
            <a:br>
              <a:rPr lang="pl-PL" dirty="0"/>
            </a:br>
            <a:r>
              <a:rPr lang="en-GB" dirty="0"/>
              <a:t>Making spatial data downloadable via </a:t>
            </a:r>
            <a:r>
              <a:rPr lang="en-GB"/>
              <a:t>WMS services</a:t>
            </a:r>
            <a:endParaRPr lang="en-GB" dirty="0"/>
          </a:p>
        </p:txBody>
      </p:sp>
      <p:sp>
        <p:nvSpPr>
          <p:cNvPr id="8" name="Podtytuł 2">
            <a:extLst>
              <a:ext uri="{FF2B5EF4-FFF2-40B4-BE49-F238E27FC236}">
                <a16:creationId xmlns:a16="http://schemas.microsoft.com/office/drawing/2014/main" id="{6EF7C96E-88B5-314A-8DF7-F0FD52647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247" y="6012557"/>
            <a:ext cx="9120717" cy="411481"/>
          </a:xfrm>
        </p:spPr>
        <p:txBody>
          <a:bodyPr>
            <a:normAutofit fontScale="55000" lnSpcReduction="20000"/>
          </a:bodyPr>
          <a:lstStyle/>
          <a:p>
            <a:r>
              <a:rPr lang="pl-PL" b="0" dirty="0">
                <a:effectLst/>
              </a:rPr>
              <a:t>Marcin Grudzień         </a:t>
            </a:r>
            <a:r>
              <a:rPr lang="en-GB" sz="3600" b="0" dirty="0">
                <a:effectLst/>
              </a:rPr>
              <a:t>Pushing WMS services to their limits         </a:t>
            </a:r>
            <a:r>
              <a:rPr lang="pl-PL" sz="3600" b="0" dirty="0">
                <a:effectLst/>
              </a:rPr>
              <a:t>8th </a:t>
            </a:r>
            <a:r>
              <a:rPr lang="en-GB" b="0" dirty="0">
                <a:effectLst/>
              </a:rPr>
              <a:t>February</a:t>
            </a:r>
            <a:r>
              <a:rPr lang="pl-PL" b="0" dirty="0">
                <a:effectLst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83105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FBFA6F-CF40-3843-94BA-8A46CBE6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sp>
        <p:nvSpPr>
          <p:cNvPr id="11" name="Symbol zastępczy zawartości 2">
            <a:extLst>
              <a:ext uri="{FF2B5EF4-FFF2-40B4-BE49-F238E27FC236}">
                <a16:creationId xmlns:a16="http://schemas.microsoft.com/office/drawing/2014/main" id="{72DB4CE4-1598-114F-9960-6E18740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3" y="1600202"/>
            <a:ext cx="6362881" cy="4847366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b="0" dirty="0">
                <a:effectLst/>
              </a:rPr>
              <a:t>The Head Office of Geodesy and Cartography (GUGiK) is Polish National Mapping and Cadastral Authority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b="0" dirty="0">
                <a:effectLst/>
              </a:rPr>
              <a:t>The Head of GUGiK is the Surveyor General of Poland (</a:t>
            </a:r>
            <a:r>
              <a:rPr lang="en-GB" b="0" dirty="0" err="1">
                <a:effectLst/>
              </a:rPr>
              <a:t>SGoP</a:t>
            </a:r>
            <a:r>
              <a:rPr lang="en-GB" b="0" dirty="0">
                <a:effectLst/>
              </a:rPr>
              <a:t>) who is also the Head of the Polish Geodetic and Cartographic Service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b="0" dirty="0" err="1">
                <a:effectLst/>
              </a:rPr>
              <a:t>SGoP</a:t>
            </a:r>
            <a:r>
              <a:rPr lang="en-GB" b="0" dirty="0">
                <a:effectLst/>
              </a:rPr>
              <a:t> coordinates INSPIRE implementation in Poland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b="0" dirty="0" err="1">
                <a:effectLst/>
              </a:rPr>
              <a:t>SGoP</a:t>
            </a:r>
            <a:r>
              <a:rPr lang="en-GB" b="0" dirty="0">
                <a:effectLst/>
              </a:rPr>
              <a:t> is directly responsible for the harmonisation of datasets for 15 INSPIRE themes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2168089-37E9-9A4F-B7B7-90F63A73D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51" y="2514340"/>
            <a:ext cx="4330700" cy="2387600"/>
          </a:xfrm>
          <a:prstGeom prst="rect">
            <a:avLst/>
          </a:prstGeom>
          <a:effectLst>
            <a:outerShdw blurRad="1143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F097B2DC-ADDD-1444-AB8C-8E669AE1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24645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FBFA6F-CF40-3843-94BA-8A46CBE6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Polish Geodetic and Cartographic Service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6502289-6650-4C41-BA3A-C3884804F579}"/>
              </a:ext>
            </a:extLst>
          </p:cNvPr>
          <p:cNvGraphicFramePr/>
          <p:nvPr/>
        </p:nvGraphicFramePr>
        <p:xfrm>
          <a:off x="1853442" y="1417268"/>
          <a:ext cx="9147312" cy="5107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Objaśnienie liniowe 2 (obramowanie i kreska) 16">
            <a:extLst>
              <a:ext uri="{FF2B5EF4-FFF2-40B4-BE49-F238E27FC236}">
                <a16:creationId xmlns:a16="http://schemas.microsoft.com/office/drawing/2014/main" id="{5071FAC2-51CB-8840-91B2-87B05FA48541}"/>
              </a:ext>
            </a:extLst>
          </p:cNvPr>
          <p:cNvSpPr/>
          <p:nvPr/>
        </p:nvSpPr>
        <p:spPr>
          <a:xfrm>
            <a:off x="398220" y="5208662"/>
            <a:ext cx="2910443" cy="929967"/>
          </a:xfrm>
          <a:prstGeom prst="accentBorderCallout2">
            <a:avLst>
              <a:gd name="adj1" fmla="val 66666"/>
              <a:gd name="adj2" fmla="val 107071"/>
              <a:gd name="adj3" fmla="val 67961"/>
              <a:gd name="adj4" fmla="val 127518"/>
              <a:gd name="adj5" fmla="val 50512"/>
              <a:gd name="adj6" fmla="val 158634"/>
            </a:avLst>
          </a:prstGeom>
          <a:ln w="57150">
            <a:tailEnd type="stealth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Medium scale topographic databases</a:t>
            </a:r>
          </a:p>
        </p:txBody>
      </p:sp>
      <p:sp>
        <p:nvSpPr>
          <p:cNvPr id="18" name="Objaśnienie liniowe 2 (obramowanie i kreska) 17">
            <a:extLst>
              <a:ext uri="{FF2B5EF4-FFF2-40B4-BE49-F238E27FC236}">
                <a16:creationId xmlns:a16="http://schemas.microsoft.com/office/drawing/2014/main" id="{ECFB0C55-5751-A747-99C7-AE65FD6D5406}"/>
              </a:ext>
            </a:extLst>
          </p:cNvPr>
          <p:cNvSpPr/>
          <p:nvPr/>
        </p:nvSpPr>
        <p:spPr>
          <a:xfrm>
            <a:off x="326200" y="1417264"/>
            <a:ext cx="3263953" cy="2291038"/>
          </a:xfrm>
          <a:prstGeom prst="accentBorderCallout2">
            <a:avLst>
              <a:gd name="adj1" fmla="val 26605"/>
              <a:gd name="adj2" fmla="val 108712"/>
              <a:gd name="adj3" fmla="val 26605"/>
              <a:gd name="adj4" fmla="val 123787"/>
              <a:gd name="adj5" fmla="val 47118"/>
              <a:gd name="adj6" fmla="val 137172"/>
            </a:avLst>
          </a:prstGeom>
          <a:ln w="57150">
            <a:tailEnd type="stealth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1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Cadastral parcels</a:t>
            </a: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buildings</a:t>
            </a: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Utilities</a:t>
            </a: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scale </a:t>
            </a: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topographic </a:t>
            </a:r>
          </a:p>
          <a:p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</a:t>
            </a:r>
          </a:p>
          <a:p>
            <a:endParaRPr lang="en-GB" sz="2186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bjaśnienie liniowe 2 (obramowanie i kreska) 18">
            <a:extLst>
              <a:ext uri="{FF2B5EF4-FFF2-40B4-BE49-F238E27FC236}">
                <a16:creationId xmlns:a16="http://schemas.microsoft.com/office/drawing/2014/main" id="{1EB2C20B-9A34-4F45-8E88-5C66218F1600}"/>
              </a:ext>
            </a:extLst>
          </p:cNvPr>
          <p:cNvSpPr/>
          <p:nvPr/>
        </p:nvSpPr>
        <p:spPr>
          <a:xfrm>
            <a:off x="8982043" y="1417263"/>
            <a:ext cx="2910443" cy="252033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3970"/>
              <a:gd name="adj6" fmla="val -39207"/>
            </a:avLst>
          </a:prstGeom>
          <a:ln w="57150">
            <a:tailEnd type="stealth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scale topographic databases</a:t>
            </a:r>
          </a:p>
          <a:p>
            <a:pPr algn="ctr"/>
            <a:endParaRPr lang="en-GB" sz="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186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Orthoimagery</a:t>
            </a:r>
            <a:endParaRPr lang="en-GB" sz="2186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GB" sz="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 and DTM</a:t>
            </a:r>
          </a:p>
          <a:p>
            <a:pPr algn="ctr"/>
            <a:endParaRPr lang="en-GB" sz="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Territorial units</a:t>
            </a:r>
          </a:p>
          <a:p>
            <a:pPr algn="ctr"/>
            <a:endParaRPr lang="en-GB" sz="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GB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Geographical names</a:t>
            </a:r>
          </a:p>
          <a:p>
            <a:pPr algn="ctr"/>
            <a:endParaRPr lang="en-GB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Nawias klamrowy zamykający 19">
            <a:extLst>
              <a:ext uri="{FF2B5EF4-FFF2-40B4-BE49-F238E27FC236}">
                <a16:creationId xmlns:a16="http://schemas.microsoft.com/office/drawing/2014/main" id="{7769D0A3-BCE6-A44E-98E8-1A4DCB96B307}"/>
              </a:ext>
            </a:extLst>
          </p:cNvPr>
          <p:cNvSpPr/>
          <p:nvPr/>
        </p:nvSpPr>
        <p:spPr>
          <a:xfrm>
            <a:off x="2448198" y="1548061"/>
            <a:ext cx="299298" cy="1952930"/>
          </a:xfrm>
          <a:prstGeom prst="rightBrace">
            <a:avLst>
              <a:gd name="adj1" fmla="val 833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17F33A24-E93B-5848-9CB4-826E1F4851AA}"/>
              </a:ext>
            </a:extLst>
          </p:cNvPr>
          <p:cNvSpPr txBox="1"/>
          <p:nvPr/>
        </p:nvSpPr>
        <p:spPr>
          <a:xfrm>
            <a:off x="2747497" y="2031815"/>
            <a:ext cx="843198" cy="76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Basic</a:t>
            </a:r>
          </a:p>
          <a:p>
            <a:r>
              <a:rPr lang="pl-PL" sz="2186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map</a:t>
            </a:r>
            <a:endParaRPr lang="pl-PL" sz="2186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hlinkClick r:id="" action="ppaction://noaction"/>
            </a:endParaRPr>
          </a:p>
        </p:txBody>
      </p:sp>
      <p:sp>
        <p:nvSpPr>
          <p:cNvPr id="10" name="Symbol zastępczy stopki 4">
            <a:extLst>
              <a:ext uri="{FF2B5EF4-FFF2-40B4-BE49-F238E27FC236}">
                <a16:creationId xmlns:a16="http://schemas.microsoft.com/office/drawing/2014/main" id="{C5A0F386-D649-4E41-AB0F-9B7AAC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9D0F5C0B-09F1-AB4A-AF17-8B904D5EDB00}"/>
              </a:ext>
            </a:extLst>
          </p:cNvPr>
          <p:cNvGrpSpPr/>
          <p:nvPr/>
        </p:nvGrpSpPr>
        <p:grpSpPr>
          <a:xfrm>
            <a:off x="8667984" y="4135628"/>
            <a:ext cx="2445385" cy="2396452"/>
            <a:chOff x="8667984" y="4135628"/>
            <a:chExt cx="2445385" cy="2396452"/>
          </a:xfrm>
        </p:grpSpPr>
        <p:sp>
          <p:nvSpPr>
            <p:cNvPr id="11" name="Elipsa 13">
              <a:extLst>
                <a:ext uri="{FF2B5EF4-FFF2-40B4-BE49-F238E27FC236}">
                  <a16:creationId xmlns:a16="http://schemas.microsoft.com/office/drawing/2014/main" id="{694DBBB5-61C1-C244-A51B-12B9352BAF0C}"/>
                </a:ext>
              </a:extLst>
            </p:cNvPr>
            <p:cNvSpPr/>
            <p:nvPr/>
          </p:nvSpPr>
          <p:spPr>
            <a:xfrm>
              <a:off x="8667984" y="4135628"/>
              <a:ext cx="2445385" cy="23964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66185"/>
              <a:r>
                <a:rPr lang="en-GB" dirty="0"/>
                <a:t>Head of commune</a:t>
              </a:r>
            </a:p>
            <a:p>
              <a:pPr algn="ctr"/>
              <a:r>
                <a:rPr lang="en-GB" dirty="0"/>
                <a:t>(2477)</a:t>
              </a:r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7A5DFA08-E199-0D47-AB26-FBB42A0ACC52}"/>
                </a:ext>
              </a:extLst>
            </p:cNvPr>
            <p:cNvSpPr/>
            <p:nvPr/>
          </p:nvSpPr>
          <p:spPr>
            <a:xfrm>
              <a:off x="8856910" y="5333854"/>
              <a:ext cx="2143844" cy="106220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Local development plans</a:t>
              </a:r>
            </a:p>
            <a:p>
              <a:pPr algn="ctr"/>
              <a:r>
                <a:rPr lang="en-GB" sz="20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Addresses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7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FBFA6F-CF40-3843-94BA-8A46CBE6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Description of the GP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04ED31-A47D-3244-8670-0FD635605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093" y="1596134"/>
            <a:ext cx="10117059" cy="4514439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0" dirty="0">
                <a:effectLst/>
              </a:rPr>
              <a:t>INSPIRE framework defines different types of network services responsible mainly for providing spatial data to the users. The most popular are:</a:t>
            </a:r>
          </a:p>
          <a:p>
            <a:r>
              <a:rPr lang="en-GB" sz="2000" b="0" dirty="0">
                <a:effectLst/>
              </a:rPr>
              <a:t>view services that allow the users to display the data and</a:t>
            </a:r>
          </a:p>
          <a:p>
            <a:r>
              <a:rPr lang="en-GB" sz="2000" b="0" dirty="0">
                <a:effectLst/>
              </a:rPr>
              <a:t>download services that allow downloading copies of the spatial datasets </a:t>
            </a:r>
          </a:p>
          <a:p>
            <a:pPr marL="0" indent="0">
              <a:buNone/>
            </a:pPr>
            <a:endParaRPr lang="en-GB" sz="800" b="0" dirty="0">
              <a:effectLst/>
            </a:endParaRPr>
          </a:p>
          <a:p>
            <a:pPr marL="0" indent="0">
              <a:buNone/>
            </a:pPr>
            <a:r>
              <a:rPr lang="en-GB" sz="2000" b="0" dirty="0">
                <a:effectLst/>
              </a:rPr>
              <a:t>In general, out of these two, view services seem to be less complex</a:t>
            </a:r>
          </a:p>
          <a:p>
            <a:r>
              <a:rPr lang="en-GB" sz="2000" b="0" dirty="0">
                <a:effectLst/>
              </a:rPr>
              <a:t>from a user perspective</a:t>
            </a:r>
          </a:p>
          <a:p>
            <a:pPr lvl="1"/>
            <a:r>
              <a:rPr lang="en-GB" sz="2000" b="0" dirty="0">
                <a:effectLst/>
              </a:rPr>
              <a:t>more supporting client applications</a:t>
            </a:r>
          </a:p>
          <a:p>
            <a:pPr lvl="1"/>
            <a:r>
              <a:rPr lang="en-GB" sz="2000" b="0" dirty="0">
                <a:effectLst/>
              </a:rPr>
              <a:t>fewer compatibility issues</a:t>
            </a:r>
          </a:p>
          <a:p>
            <a:r>
              <a:rPr lang="en-GB" sz="2000" b="0" dirty="0">
                <a:effectLst/>
              </a:rPr>
              <a:t>from a data provider perspective </a:t>
            </a:r>
          </a:p>
          <a:p>
            <a:pPr lvl="1"/>
            <a:r>
              <a:rPr lang="en-GB" sz="2000" b="0" dirty="0">
                <a:effectLst/>
              </a:rPr>
              <a:t>easier to set up</a:t>
            </a:r>
          </a:p>
          <a:p>
            <a:pPr marL="610591" lvl="1" indent="0">
              <a:buNone/>
            </a:pPr>
            <a:endParaRPr lang="en-GB" sz="800" b="0" dirty="0">
              <a:effectLst/>
            </a:endParaRPr>
          </a:p>
          <a:p>
            <a:pPr marL="0" indent="0">
              <a:buNone/>
            </a:pPr>
            <a:r>
              <a:rPr lang="en-GB" sz="2000" b="0" dirty="0">
                <a:effectLst/>
              </a:rPr>
              <a:t>Therefore, it is to be a good practice to make spatial data downloadable via view services as a supplement to standard download services. </a:t>
            </a:r>
          </a:p>
          <a:p>
            <a:pPr lvl="1"/>
            <a:endParaRPr lang="en-GB" sz="2000" b="0" dirty="0">
              <a:effectLst/>
            </a:endParaRPr>
          </a:p>
        </p:txBody>
      </p:sp>
      <p:pic>
        <p:nvPicPr>
          <p:cNvPr id="5" name="Picture 4" descr="Znalezione obrazy dla zapytania ogc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6910" y="3848679"/>
            <a:ext cx="2448272" cy="1234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17" y="1596134"/>
            <a:ext cx="876376" cy="87637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78" y="2972303"/>
            <a:ext cx="876376" cy="876376"/>
          </a:xfrm>
          <a:prstGeom prst="rect">
            <a:avLst/>
          </a:prstGeom>
        </p:spPr>
      </p:pic>
      <p:sp>
        <p:nvSpPr>
          <p:cNvPr id="10" name="Symbol zastępczy stopki 4">
            <a:extLst>
              <a:ext uri="{FF2B5EF4-FFF2-40B4-BE49-F238E27FC236}">
                <a16:creationId xmlns:a16="http://schemas.microsoft.com/office/drawing/2014/main" id="{8BD69CAB-0226-6F44-8E6C-8B11427A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AD7F53F-1651-9945-A88F-229A6315D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78" y="5417082"/>
            <a:ext cx="876376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14" y="1596134"/>
            <a:ext cx="9433048" cy="45144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0" dirty="0">
                <a:effectLst/>
              </a:rPr>
              <a:t>View WMS services are in general easier to set up and maintain than download services</a:t>
            </a:r>
          </a:p>
          <a:p>
            <a:pPr marL="0" indent="0">
              <a:buNone/>
            </a:pPr>
            <a:endParaRPr lang="en-GB" b="0" dirty="0">
              <a:effectLst/>
            </a:endParaRPr>
          </a:p>
          <a:p>
            <a:pPr marL="0" indent="0">
              <a:buNone/>
            </a:pPr>
            <a:r>
              <a:rPr lang="en-GB" b="0" dirty="0">
                <a:effectLst/>
              </a:rPr>
              <a:t>Users, especially non-experienced ones, in general, are dealing better with view services compared to download services </a:t>
            </a:r>
            <a:endParaRPr lang="pl-PL" b="0" dirty="0">
              <a:effectLst/>
            </a:endParaRPr>
          </a:p>
          <a:p>
            <a:r>
              <a:rPr lang="en-GB" b="0" dirty="0">
                <a:effectLst/>
              </a:rPr>
              <a:t>view services like WMS are much more intuitive and thus easier to operate with</a:t>
            </a:r>
          </a:p>
          <a:p>
            <a:r>
              <a:rPr lang="en-GB" b="0" dirty="0">
                <a:effectLst/>
              </a:rPr>
              <a:t>more lightweight</a:t>
            </a:r>
          </a:p>
          <a:p>
            <a:r>
              <a:rPr lang="en-GB" b="0" dirty="0">
                <a:effectLst/>
              </a:rPr>
              <a:t>supported by more client applications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 3D 5" descr="Happy Face">
                <a:extLst>
                  <a:ext uri="{FF2B5EF4-FFF2-40B4-BE49-F238E27FC236}">
                    <a16:creationId xmlns:a16="http://schemas.microsoft.com/office/drawing/2014/main" id="{A263EA10-E2F2-F748-820D-DBC4AE93C7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594872"/>
                  </p:ext>
                </p:extLst>
              </p:nvPr>
            </p:nvGraphicFramePr>
            <p:xfrm>
              <a:off x="10153054" y="1476052"/>
              <a:ext cx="1944216" cy="19442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44216" cy="1944217"/>
                    </a:xfrm>
                    <a:prstGeom prst="rect">
                      <a:avLst/>
                    </a:prstGeom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437641" ay="-2215894" az="-2638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4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 3D 5" descr="Happy Face">
                <a:extLst>
                  <a:ext uri="{FF2B5EF4-FFF2-40B4-BE49-F238E27FC236}">
                    <a16:creationId xmlns:a16="http://schemas.microsoft.com/office/drawing/2014/main" id="{A263EA10-E2F2-F748-820D-DBC4AE93C7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3054" y="1476052"/>
                <a:ext cx="1944216" cy="19442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D8E4740-B1C4-9640-AB3C-5E162606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5378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Intendent outcome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8604889" cy="4514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effectLst/>
              </a:rPr>
              <a:t>Users via WMS services (or, to be more specific, via </a:t>
            </a:r>
            <a:r>
              <a:rPr lang="en-US" b="0" dirty="0" err="1">
                <a:effectLst/>
              </a:rPr>
              <a:t>GetFeatureInfo</a:t>
            </a:r>
            <a:r>
              <a:rPr lang="en-US" b="0" dirty="0">
                <a:effectLst/>
              </a:rPr>
              <a:t> response) should have access to:</a:t>
            </a:r>
          </a:p>
          <a:p>
            <a:r>
              <a:rPr lang="en-US" b="0" dirty="0">
                <a:effectLst/>
              </a:rPr>
              <a:t>basic metadata describing spatial datasets or their subset</a:t>
            </a:r>
          </a:p>
          <a:p>
            <a:r>
              <a:rPr lang="en-US" b="0" dirty="0">
                <a:effectLst/>
              </a:rPr>
              <a:t>link (URL) to download the dataset or its subset</a:t>
            </a:r>
            <a:endParaRPr lang="en-GB" b="0" dirty="0">
              <a:effectLst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0" y="1195878"/>
            <a:ext cx="2571750" cy="5314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FF6E851B-4572-5046-BD7C-78E7227C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35889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FCD109-3748-2348-8006-E6DFFC49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Evidence of implementation (1)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5ADD8B6-F2AB-C448-9523-4F0BBB0B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61" y="1596134"/>
            <a:ext cx="11017092" cy="48514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1800" b="0" dirty="0">
                <a:effectLst/>
              </a:rPr>
              <a:t>WMS services published in Poland allows to download:</a:t>
            </a:r>
          </a:p>
          <a:p>
            <a:r>
              <a:rPr lang="en-GB" sz="1800" b="0" dirty="0" err="1">
                <a:effectLst/>
              </a:rPr>
              <a:t>orthoimagery</a:t>
            </a:r>
            <a:endParaRPr lang="en-GB" sz="1800" b="0" dirty="0">
              <a:effectLst/>
            </a:endParaRPr>
          </a:p>
          <a:p>
            <a:pPr lvl="1"/>
            <a:r>
              <a:rPr lang="en-GB" sz="1800" b="0" dirty="0">
                <a:effectLst/>
              </a:rPr>
              <a:t>based on currency </a:t>
            </a:r>
            <a:r>
              <a:rPr lang="en-GB" sz="1800" b="0" dirty="0">
                <a:effectLst/>
                <a:hlinkClick r:id="rId2"/>
              </a:rPr>
              <a:t>https://mapy.geoportal.gov.pl/wss/service/PZGIK/ORTO/WMS/SkorowidzeWgAktualnosci</a:t>
            </a:r>
            <a:r>
              <a:rPr lang="en-GB" sz="1800" b="0" dirty="0">
                <a:effectLst/>
              </a:rPr>
              <a:t>  </a:t>
            </a:r>
          </a:p>
          <a:p>
            <a:pPr lvl="1"/>
            <a:r>
              <a:rPr lang="en-GB" sz="1800" b="0" dirty="0">
                <a:effectLst/>
              </a:rPr>
              <a:t>based on pixel size </a:t>
            </a:r>
            <a:r>
              <a:rPr lang="en-GB" sz="1800" b="0" dirty="0">
                <a:effectLst/>
                <a:hlinkClick r:id="rId3"/>
              </a:rPr>
              <a:t>https://mapy.geoportal.gov.pl/wss/service/PZGIK/ORTO/WMS/SkorowidzeWgRozdzielczosci</a:t>
            </a:r>
            <a:endParaRPr lang="en-GB" sz="1800" b="0" dirty="0">
              <a:effectLst/>
            </a:endParaRPr>
          </a:p>
          <a:p>
            <a:pPr lvl="1"/>
            <a:r>
              <a:rPr lang="en-GB" sz="1800" b="0" dirty="0">
                <a:effectLst/>
              </a:rPr>
              <a:t>true ortho </a:t>
            </a:r>
            <a:r>
              <a:rPr lang="en-GB" sz="1800" b="0" dirty="0">
                <a:effectLst/>
                <a:hlinkClick r:id="rId4"/>
              </a:rPr>
              <a:t>https://mapy.geoportal.gov.pl/wss/service/PZGIK/ORTO/WMS/SkorowidzePrawdziwejOrtofotomapy</a:t>
            </a:r>
            <a:r>
              <a:rPr lang="en-GB" sz="1800" b="0" dirty="0">
                <a:effectLst/>
              </a:rPr>
              <a:t>   </a:t>
            </a:r>
          </a:p>
          <a:p>
            <a:r>
              <a:rPr lang="en-GB" sz="1800" b="0" dirty="0">
                <a:effectLst/>
              </a:rPr>
              <a:t>digital elevation model (DEM)</a:t>
            </a:r>
          </a:p>
          <a:p>
            <a:pPr lvl="1"/>
            <a:r>
              <a:rPr lang="en-GB" sz="1800" b="0" dirty="0">
                <a:effectLst/>
              </a:rPr>
              <a:t>KRON86 elevation system </a:t>
            </a:r>
            <a:r>
              <a:rPr lang="en-GB" sz="1800" b="0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https://mapy.geoportal.gov.pl/wss/service/PZGIK/NMT/WMS/SkorowidzeWUkladzieKRON86</a:t>
            </a:r>
            <a:r>
              <a:rPr lang="en-GB" sz="1800" b="0" dirty="0">
                <a:effectLst/>
              </a:rPr>
              <a:t>  </a:t>
            </a:r>
          </a:p>
          <a:p>
            <a:pPr lvl="1"/>
            <a:r>
              <a:rPr lang="en-GB" sz="1800" b="0" dirty="0">
                <a:effectLst/>
              </a:rPr>
              <a:t>EVRF2007 elevation system </a:t>
            </a:r>
            <a:r>
              <a:rPr lang="en-GB" sz="1800" b="0" dirty="0"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https://mapy.geoportal.gov.pl/wss/service/PZGIK/NMT/WMS/SkorowidzeWUkladzieEVRF2007</a:t>
            </a:r>
            <a:r>
              <a:rPr lang="en-GB" sz="1800" b="0" dirty="0">
                <a:effectLst/>
              </a:rPr>
              <a:t> </a:t>
            </a:r>
          </a:p>
          <a:p>
            <a:r>
              <a:rPr lang="en-GB" sz="1800" b="0" dirty="0">
                <a:effectLst/>
              </a:rPr>
              <a:t>digital terrain model (DTM) </a:t>
            </a:r>
          </a:p>
          <a:p>
            <a:pPr lvl="1"/>
            <a:r>
              <a:rPr lang="en-GB" sz="1700" b="0" dirty="0">
                <a:effectLst/>
              </a:rPr>
              <a:t>KRON86 elevation system </a:t>
            </a:r>
            <a:r>
              <a:rPr lang="en-GB" sz="1700" b="0" dirty="0">
                <a:effectLst/>
                <a:hlinkClick r:id="rId7"/>
              </a:rPr>
              <a:t>https://mapy.geoportal.gov.pl/wss/service/PZGIK/NMPT/WMS/SkorowidzeWUkladzieKRON86</a:t>
            </a:r>
            <a:r>
              <a:rPr lang="en-GB" sz="1700" b="0" dirty="0">
                <a:effectLst/>
              </a:rPr>
              <a:t>  </a:t>
            </a:r>
          </a:p>
          <a:p>
            <a:pPr lvl="1"/>
            <a:r>
              <a:rPr lang="en-GB" sz="1600" b="0" dirty="0">
                <a:effectLst/>
              </a:rPr>
              <a:t>EVRF2007 elevation system </a:t>
            </a:r>
            <a:r>
              <a:rPr lang="en-GB" sz="1600" b="0" dirty="0">
                <a:effectLst/>
                <a:hlinkClick r:id="rId8"/>
              </a:rPr>
              <a:t>https://mapy.geoportal.gov.pl/wss/service/PZGIK/NMPT/WMS/SkorowidzeWUkladzieEVRF2007</a:t>
            </a:r>
            <a:r>
              <a:rPr lang="en-GB" sz="1600" b="0" dirty="0">
                <a:effectLst/>
              </a:rPr>
              <a:t> </a:t>
            </a:r>
            <a:endParaRPr lang="en-GB" sz="1700" b="0" dirty="0">
              <a:effectLst/>
            </a:endParaRPr>
          </a:p>
          <a:p>
            <a:r>
              <a:rPr lang="en-GB" sz="1800" b="0" dirty="0">
                <a:effectLst/>
              </a:rPr>
              <a:t>LIDAR data</a:t>
            </a:r>
          </a:p>
          <a:p>
            <a:pPr lvl="1"/>
            <a:r>
              <a:rPr lang="en-GB" sz="1600" b="0" dirty="0">
                <a:effectLst/>
              </a:rPr>
              <a:t>KRON86 elevation system </a:t>
            </a:r>
            <a:r>
              <a:rPr lang="en-GB" sz="1700" b="0" dirty="0">
                <a:effectLst/>
                <a:hlinkClick r:id="rId9"/>
              </a:rPr>
              <a:t>https://mapy.geoportal.gov.pl/wss/service/PZGIK/DanePomNMT/WMS/SkorowidzeWUkladzieKRON86</a:t>
            </a:r>
            <a:r>
              <a:rPr lang="en-GB" sz="1700" b="0" dirty="0">
                <a:effectLst/>
              </a:rPr>
              <a:t>  </a:t>
            </a:r>
          </a:p>
          <a:p>
            <a:pPr lvl="1"/>
            <a:r>
              <a:rPr lang="en-GB" sz="1800" b="0" dirty="0">
                <a:effectLst/>
              </a:rPr>
              <a:t>EVRF2007 elevation system </a:t>
            </a:r>
            <a:r>
              <a:rPr lang="en-GB" sz="1800" b="0" dirty="0">
                <a:effectLst/>
                <a:hlinkClick r:id="rId10"/>
              </a:rPr>
              <a:t>https://mapy.geoportal.gov.pl/wss/service/PZGIK/DanePomNMT/WMS/SkorowidzeWUkladzieEVRF2007</a:t>
            </a:r>
            <a:r>
              <a:rPr lang="en-GB" sz="1800" b="0" dirty="0">
                <a:effectLst/>
              </a:rPr>
              <a:t> </a:t>
            </a:r>
            <a:endParaRPr lang="en-GB" sz="1700" b="0" dirty="0">
              <a:effectLst/>
            </a:endParaRPr>
          </a:p>
          <a:p>
            <a:r>
              <a:rPr lang="en-GB" sz="1800" b="0" dirty="0">
                <a:effectLst/>
              </a:rPr>
              <a:t>land register annual sheet</a:t>
            </a:r>
          </a:p>
          <a:p>
            <a:pPr lvl="1"/>
            <a:r>
              <a:rPr lang="en-GB" sz="1700" b="0" dirty="0">
                <a:effectLst/>
              </a:rPr>
              <a:t>2021 </a:t>
            </a:r>
            <a:r>
              <a:rPr lang="en-GB" sz="1700" b="0" dirty="0">
                <a:effectLst/>
                <a:hlinkClick r:id="rId11"/>
              </a:rPr>
              <a:t>https://mapy.geoportal.gov.pl/wss/service/PZGIK/EGIB/WMS/KrajoweZestawienieZbiorcze2021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>
                <a:effectLst/>
              </a:rPr>
              <a:t>2020 </a:t>
            </a:r>
            <a:r>
              <a:rPr lang="en-GB" sz="1700" b="0" dirty="0">
                <a:effectLst/>
                <a:hlinkClick r:id="rId12"/>
              </a:rPr>
              <a:t>https://mapy.geoportal.gov.pl/wss/service/PZGIK/EGIB/WMS/KrajoweZestawienieZbiorcze</a:t>
            </a:r>
            <a:r>
              <a:rPr lang="en-GB" sz="1700" b="0" dirty="0">
                <a:effectLst/>
              </a:rPr>
              <a:t> </a:t>
            </a:r>
          </a:p>
          <a:p>
            <a:r>
              <a:rPr lang="en-GB" sz="1700" b="0" dirty="0">
                <a:effectLst/>
              </a:rPr>
              <a:t>topography</a:t>
            </a:r>
          </a:p>
          <a:p>
            <a:pPr lvl="1"/>
            <a:r>
              <a:rPr lang="en-GB" sz="1700" b="0" dirty="0">
                <a:effectLst/>
              </a:rPr>
              <a:t>general geographic database (250k) </a:t>
            </a:r>
            <a:r>
              <a:rPr lang="en-GB" sz="1700" b="0" dirty="0">
                <a:effectLst/>
                <a:hlinkClick r:id="rId13"/>
              </a:rPr>
              <a:t>https://integracja.gugik.gov.pl/cgi-bin/BDOO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>
                <a:effectLst/>
              </a:rPr>
              <a:t>topographic database (10k) </a:t>
            </a:r>
            <a:r>
              <a:rPr lang="en-GB" sz="1700" b="0" dirty="0">
                <a:effectLst/>
                <a:hlinkClick r:id="rId14"/>
              </a:rPr>
              <a:t>https://integracja.gugik.gov.pl/cgi-bin/PobieranieBDOT10k</a:t>
            </a:r>
            <a:r>
              <a:rPr lang="en-GB" sz="1700" b="0" dirty="0">
                <a:effectLst/>
              </a:rPr>
              <a:t>  </a:t>
            </a:r>
          </a:p>
          <a:p>
            <a:pPr lvl="1"/>
            <a:r>
              <a:rPr lang="en-GB" sz="1700" b="0" dirty="0">
                <a:effectLst/>
              </a:rPr>
              <a:t>3D buildings models </a:t>
            </a:r>
            <a:r>
              <a:rPr lang="en-GB" sz="1700" b="0" dirty="0">
                <a:effectLst/>
                <a:hlinkClick r:id="rId15"/>
              </a:rPr>
              <a:t>https://integracja.gugik.gov.pl/cgi-bin/ModeleBudynkow3D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100" b="0" dirty="0" err="1">
                <a:effectLst/>
              </a:rPr>
              <a:t>t</a:t>
            </a:r>
            <a:r>
              <a:rPr lang="en-GB" sz="1800" b="0" dirty="0" err="1">
                <a:effectLst/>
              </a:rPr>
              <a:t>yphlological</a:t>
            </a:r>
            <a:r>
              <a:rPr lang="en-GB" sz="1800" b="0" dirty="0">
                <a:effectLst/>
              </a:rPr>
              <a:t> maps https://</a:t>
            </a:r>
            <a:r>
              <a:rPr lang="en-GB" sz="1800" b="0" dirty="0" err="1">
                <a:effectLst/>
              </a:rPr>
              <a:t>mapy.geoportal.gov.pl</a:t>
            </a:r>
            <a:r>
              <a:rPr lang="en-GB" sz="1800" b="0" dirty="0">
                <a:effectLst/>
              </a:rPr>
              <a:t>/</a:t>
            </a:r>
            <a:r>
              <a:rPr lang="en-GB" sz="1800" b="0" dirty="0" err="1">
                <a:effectLst/>
              </a:rPr>
              <a:t>wss</a:t>
            </a:r>
            <a:r>
              <a:rPr lang="en-GB" sz="1800" b="0" dirty="0">
                <a:effectLst/>
              </a:rPr>
              <a:t>/service/PZGIK/</a:t>
            </a:r>
            <a:r>
              <a:rPr lang="en-GB" sz="1800" b="0" dirty="0" err="1">
                <a:effectLst/>
              </a:rPr>
              <a:t>mapy</a:t>
            </a:r>
            <a:r>
              <a:rPr lang="en-GB" sz="1800" b="0" dirty="0">
                <a:effectLst/>
              </a:rPr>
              <a:t>/WMS/</a:t>
            </a:r>
            <a:r>
              <a:rPr lang="en-GB" sz="1800" b="0" dirty="0" err="1">
                <a:effectLst/>
              </a:rPr>
              <a:t>SkorowidzMapTyflologicznych</a:t>
            </a:r>
            <a:endParaRPr lang="en-GB" sz="1800" b="0" dirty="0">
              <a:effectLst/>
            </a:endParaRPr>
          </a:p>
          <a:p>
            <a:r>
              <a:rPr lang="en-GB" sz="1800" b="0" dirty="0">
                <a:effectLst/>
              </a:rPr>
              <a:t>geodetic network points</a:t>
            </a:r>
          </a:p>
          <a:p>
            <a:pPr lvl="1"/>
            <a:r>
              <a:rPr lang="en-GB" sz="1700" b="0" dirty="0">
                <a:effectLst/>
              </a:rPr>
              <a:t>basic </a:t>
            </a:r>
            <a:r>
              <a:rPr lang="en-GB" sz="1700" b="0" dirty="0">
                <a:effectLst/>
                <a:hlinkClick r:id="rId16"/>
              </a:rPr>
              <a:t>https://integracja.gugik.gov.pl/cgi-bin/PodstawowaOsnowaGeodezyjna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>
                <a:effectLst/>
              </a:rPr>
              <a:t>archived  catalogue </a:t>
            </a:r>
            <a:r>
              <a:rPr lang="en-GB" sz="1700" b="0" dirty="0">
                <a:effectLst/>
                <a:hlinkClick r:id="rId17"/>
              </a:rPr>
              <a:t>https://mapy.geoportal.gov.pl/wss/service/PZGIK/Osnowy/WMS/Archiwalne_kartoteki</a:t>
            </a:r>
            <a:r>
              <a:rPr lang="en-GB" sz="1700" b="0" dirty="0">
                <a:effectLst/>
              </a:rPr>
              <a:t> </a:t>
            </a:r>
          </a:p>
          <a:p>
            <a:r>
              <a:rPr lang="en-GB" sz="1800" b="0" dirty="0">
                <a:effectLst/>
              </a:rPr>
              <a:t>photogrammetric data</a:t>
            </a:r>
          </a:p>
          <a:p>
            <a:pPr lvl="1"/>
            <a:r>
              <a:rPr lang="en-GB" sz="1700" b="0" dirty="0">
                <a:effectLst/>
              </a:rPr>
              <a:t>photogrammetric control points </a:t>
            </a:r>
            <a:r>
              <a:rPr lang="en-GB" sz="1700" b="0" dirty="0">
                <a:effectLst/>
                <a:hlinkClick r:id="rId18"/>
              </a:rPr>
              <a:t>https://mapy.geoportal.gov.pl/wss/service/PZGIK/ZDJ/WMS/Fotopunkty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 err="1">
                <a:effectLst/>
              </a:rPr>
              <a:t>aerotriangulation</a:t>
            </a:r>
            <a:r>
              <a:rPr lang="en-GB" sz="1700" b="0" dirty="0">
                <a:effectLst/>
              </a:rPr>
              <a:t> </a:t>
            </a:r>
            <a:r>
              <a:rPr lang="en-GB" sz="1700" b="0" dirty="0">
                <a:effectLst/>
                <a:hlinkClick r:id="rId19"/>
              </a:rPr>
              <a:t>https://mapy.geoportal.gov.pl/wss/service/PZGIK/ZDJ/WMS/Aerotriangulacja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>
                <a:effectLst/>
              </a:rPr>
              <a:t>mosaic lines </a:t>
            </a:r>
            <a:r>
              <a:rPr lang="en-GB" sz="1700" b="0" dirty="0">
                <a:effectLst/>
                <a:hlinkClick r:id="rId19"/>
              </a:rPr>
              <a:t>https://mapy.geoportal.gov.pl/wss/service/PZGIK/ZDJ/WMS/Aerotriangulacja</a:t>
            </a:r>
            <a:r>
              <a:rPr lang="en-GB" sz="1700" b="0" dirty="0">
                <a:effectLst/>
              </a:rPr>
              <a:t> </a:t>
            </a:r>
          </a:p>
          <a:p>
            <a:pPr lvl="1"/>
            <a:r>
              <a:rPr lang="en-GB" sz="1700" b="0" dirty="0">
                <a:effectLst/>
              </a:rPr>
              <a:t>intensity images </a:t>
            </a:r>
            <a:r>
              <a:rPr lang="en-GB" sz="1700" b="0" dirty="0">
                <a:effectLst/>
                <a:hlinkClick r:id="rId20"/>
              </a:rPr>
              <a:t>https://mapy.geoportal.gov.pl/wss/service/PZGIK/OI/WMS/SkorowidzeObrazowIntensywnosci</a:t>
            </a:r>
            <a:r>
              <a:rPr lang="en-GB" sz="1700" b="0" dirty="0">
                <a:effectLst/>
              </a:rPr>
              <a:t> </a:t>
            </a:r>
          </a:p>
          <a:p>
            <a:r>
              <a:rPr lang="en-GB" sz="1800" b="0" dirty="0">
                <a:effectLst/>
              </a:rPr>
              <a:t>register of geographical names </a:t>
            </a:r>
            <a:r>
              <a:rPr lang="en-GB" sz="1800" b="0" dirty="0">
                <a:effectLst/>
                <a:hlinkClick r:id="rId20"/>
              </a:rPr>
              <a:t>https://mapy.geoportal.gov.pl/wss/service/PZGIK/OI/WMS/SkorowidzeObrazowIntensywnosci</a:t>
            </a:r>
            <a:r>
              <a:rPr lang="en-GB" sz="1800" b="0" dirty="0">
                <a:effectLst/>
              </a:rPr>
              <a:t> </a:t>
            </a:r>
          </a:p>
          <a:p>
            <a:r>
              <a:rPr lang="en-GB" sz="1800" b="0" dirty="0">
                <a:effectLst/>
              </a:rPr>
              <a:t>register of administrative units and address </a:t>
            </a:r>
            <a:r>
              <a:rPr lang="en-GB" sz="1800" b="0" dirty="0">
                <a:effectLst/>
                <a:hlinkClick r:id="rId21"/>
              </a:rPr>
              <a:t>https://integracja.gugik.gov.pl/cgi-bin/PanstwowyRejestrGranic</a:t>
            </a:r>
            <a:r>
              <a:rPr lang="en-GB" sz="1800" b="0" dirty="0">
                <a:effectLst/>
              </a:rPr>
              <a:t>  </a:t>
            </a:r>
          </a:p>
          <a:p>
            <a:endParaRPr lang="en-GB" sz="1800" b="0" dirty="0">
              <a:effectLst/>
            </a:endParaRPr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C257353B-2E24-244E-A092-18B6A3B8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76342"/>
            <a:ext cx="12241213" cy="364196"/>
          </a:xfrm>
        </p:spPr>
        <p:txBody>
          <a:bodyPr/>
          <a:lstStyle/>
          <a:p>
            <a:pPr>
              <a:defRPr/>
            </a:pPr>
            <a:r>
              <a:rPr lang="en-GB" dirty="0"/>
              <a:t>Pushing WMS services to their limits - Smart solutions as candidate INSPIRE Good Practices, 8th February 2022</a:t>
            </a:r>
          </a:p>
        </p:txBody>
      </p:sp>
    </p:spTree>
    <p:extLst>
      <p:ext uri="{BB962C8B-B14F-4D97-AF65-F5344CB8AC3E}">
        <p14:creationId xmlns:p14="http://schemas.microsoft.com/office/powerpoint/2010/main" val="365507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</a:spPr>
      <a:bodyPr/>
      <a:lstStyle>
        <a:defPPr>
          <a:defRPr dirty="0" smtClean="0"/>
        </a:defPPr>
      </a:lstStyle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rgbClr r="0" g="0" b="0"/>
        </a:fillRef>
        <a:effectRef idx="3">
          <a:schemeClr val="accent3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23481</TotalTime>
  <Words>1994</Words>
  <Application>Microsoft Macintosh PowerPoint</Application>
  <PresentationFormat>Niestandardowy</PresentationFormat>
  <Paragraphs>212</Paragraphs>
  <Slides>24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7" baseType="lpstr">
      <vt:lpstr>Arial</vt:lpstr>
      <vt:lpstr>Calibri</vt:lpstr>
      <vt:lpstr>Motyw pakietu Office</vt:lpstr>
      <vt:lpstr>Pushing WMS services to their limits Smart solutions as candidate INSPIRE Good Practices</vt:lpstr>
      <vt:lpstr>Agenda</vt:lpstr>
      <vt:lpstr>Good practice proposal –  Making spatial data downloadable via WMS services</vt:lpstr>
      <vt:lpstr>Who are we?</vt:lpstr>
      <vt:lpstr>Polish Geodetic and Cartographic Service</vt:lpstr>
      <vt:lpstr>Description of the GP</vt:lpstr>
      <vt:lpstr>Benefits</vt:lpstr>
      <vt:lpstr>Intendent outcome</vt:lpstr>
      <vt:lpstr>Evidence of implementation (1)</vt:lpstr>
      <vt:lpstr>Evidence of implementation (2)</vt:lpstr>
      <vt:lpstr>Evidence of implementation (3)</vt:lpstr>
      <vt:lpstr>Evidence of implementation (4)</vt:lpstr>
      <vt:lpstr>Evidence of implementation (5)</vt:lpstr>
      <vt:lpstr>Evidence of implementation (6)</vt:lpstr>
      <vt:lpstr>Limitations</vt:lpstr>
      <vt:lpstr>Sample implementations</vt:lpstr>
      <vt:lpstr>Data sample (1)</vt:lpstr>
      <vt:lpstr>Data sample (2)</vt:lpstr>
      <vt:lpstr>MapServer sample</vt:lpstr>
      <vt:lpstr>GeoServer sample</vt:lpstr>
      <vt:lpstr>ArcGIS Server sample</vt:lpstr>
      <vt:lpstr>Summary</vt:lpstr>
      <vt:lpstr>Live demo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practice proposal – Building one access point to dispersed data sources</dc:title>
  <dc:creator>Marcin.Grudzien@gugik.gov.pl</dc:creator>
  <cp:lastModifiedBy>Marcin Grudzień</cp:lastModifiedBy>
  <cp:revision>2348</cp:revision>
  <cp:lastPrinted>2020-05-06T07:14:51Z</cp:lastPrinted>
  <dcterms:created xsi:type="dcterms:W3CDTF">2010-10-22T14:41:31Z</dcterms:created>
  <dcterms:modified xsi:type="dcterms:W3CDTF">2022-02-07T14:17:26Z</dcterms:modified>
</cp:coreProperties>
</file>